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383" r:id="rId4"/>
    <p:sldId id="636138901" r:id="rId5"/>
    <p:sldId id="636138902" r:id="rId6"/>
    <p:sldId id="375" r:id="rId7"/>
    <p:sldId id="636138900" r:id="rId8"/>
    <p:sldId id="636138897" r:id="rId9"/>
    <p:sldId id="636138898" r:id="rId10"/>
    <p:sldId id="636138903" r:id="rId11"/>
    <p:sldId id="380" r:id="rId12"/>
    <p:sldId id="636138896" r:id="rId13"/>
    <p:sldId id="371" r:id="rId14"/>
    <p:sldId id="636138905" r:id="rId15"/>
    <p:sldId id="382" r:id="rId16"/>
    <p:sldId id="636138904" r:id="rId17"/>
    <p:sldId id="393" r:id="rId18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6FC0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79"/>
    <p:restoredTop sz="81307"/>
  </p:normalViewPr>
  <p:slideViewPr>
    <p:cSldViewPr snapToGrid="0" snapToObjects="1">
      <p:cViewPr varScale="1">
        <p:scale>
          <a:sx n="87" d="100"/>
          <a:sy n="87" d="100"/>
        </p:scale>
        <p:origin x="12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82710D-6D23-DE4E-AF9B-4BCF17A4A1A0}" type="datetimeFigureOut">
              <a:rPr lang="sv-SE" smtClean="0"/>
              <a:t>2020-10-24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4CD91B-36CB-924C-8885-1B58334C396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12250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Medlemsbeslut angående</a:t>
            </a:r>
          </a:p>
          <a:p>
            <a:pPr lvl="1"/>
            <a:r>
              <a:rPr lang="sv-SE" dirty="0" err="1"/>
              <a:t>Persängs</a:t>
            </a:r>
            <a:r>
              <a:rPr lang="sv-SE" dirty="0"/>
              <a:t> andelstal (nödvändigt för kalkylen, borde gå lätt)</a:t>
            </a:r>
          </a:p>
          <a:p>
            <a:pPr lvl="1"/>
            <a:r>
              <a:rPr lang="sv-SE" dirty="0" err="1"/>
              <a:t>Persängs</a:t>
            </a:r>
            <a:r>
              <a:rPr lang="sv-SE" dirty="0"/>
              <a:t> styrelsemedlem (inte nödvändigt nu, men lätt beslut)</a:t>
            </a:r>
          </a:p>
          <a:p>
            <a:pPr lvl="1"/>
            <a:r>
              <a:rPr lang="sv-SE" dirty="0"/>
              <a:t>Val av entreprenör, eller princip?  (nödvändigt för att komma till avtal)</a:t>
            </a:r>
          </a:p>
          <a:p>
            <a:pPr lvl="1"/>
            <a:r>
              <a:rPr lang="sv-SE" dirty="0"/>
              <a:t>Val av projektledare, eller princip? (nödvändigt innan vi börja bygga)</a:t>
            </a:r>
          </a:p>
          <a:p>
            <a:pPr lvl="1"/>
            <a:r>
              <a:rPr lang="sv-SE" dirty="0"/>
              <a:t>Försäkring (nödvändigt innan vi börjar bygga. Lätt)</a:t>
            </a:r>
          </a:p>
          <a:p>
            <a:pPr lvl="1"/>
            <a:r>
              <a:rPr lang="sv-SE" dirty="0"/>
              <a:t>Bilda GA och samfällighetsförening (viktigt att söka </a:t>
            </a:r>
            <a:r>
              <a:rPr lang="sv-SE" dirty="0" err="1"/>
              <a:t>pga</a:t>
            </a:r>
            <a:r>
              <a:rPr lang="sv-SE" dirty="0"/>
              <a:t> lång process. Lätt?)  </a:t>
            </a:r>
          </a:p>
          <a:p>
            <a:pPr lvl="1"/>
            <a:r>
              <a:rPr lang="sv-SE" dirty="0"/>
              <a:t>Avtal markupplåtelse (nödvändigt, får ej fördröjas)</a:t>
            </a:r>
          </a:p>
          <a:p>
            <a:pPr lvl="1"/>
            <a:r>
              <a:rPr lang="sv-SE" dirty="0"/>
              <a:t>Avtal anslutning (nödvändigt, så folk vet vad som gäller)</a:t>
            </a:r>
          </a:p>
          <a:p>
            <a:pPr lvl="1"/>
            <a:r>
              <a:rPr lang="sv-SE" dirty="0"/>
              <a:t>Regler för anslutning (nödvändigt, så folk vet vad som gäller) 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4CD91B-36CB-924C-8885-1B58334C3963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62596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4CD91B-36CB-924C-8885-1B58334C3963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75408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9AF0B83-0AD7-E54D-88E1-E3711B58E4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9E1EBA1-0DDB-7742-95CE-42E964B457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33B799C-21C3-A74A-965B-6A26EA5BC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62552-8532-C241-A0D1-B7036BB5E9AD}" type="datetimeFigureOut">
              <a:rPr lang="sv-SE" smtClean="0"/>
              <a:t>2020-10-21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FC5E7B3-53CC-8342-B262-739BB1127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CE5CF57-D0F3-344F-A7DA-9FD5AE4A1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552E0-6DB7-F949-BF54-F83E6690424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74585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74063CF-114E-BF47-B47F-7AF0EC85A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49AE091A-8B04-9541-A7DA-47EC5D2CEE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A972E74-8EA4-E147-9D54-993F5BA17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62552-8532-C241-A0D1-B7036BB5E9AD}" type="datetimeFigureOut">
              <a:rPr lang="sv-SE" smtClean="0"/>
              <a:t>2020-10-21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6834593-546A-F843-AF57-33A13EB99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63112C3-2FE8-E042-8A56-DC6AB8066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552E0-6DB7-F949-BF54-F83E6690424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14448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B11F01F1-82CD-D64C-B475-C9E9AEEBA3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C3545516-22E1-6142-9D09-67303D2297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F9A219A-841B-0142-8385-17B1F3F2F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62552-8532-C241-A0D1-B7036BB5E9AD}" type="datetimeFigureOut">
              <a:rPr lang="sv-SE" smtClean="0"/>
              <a:t>2020-10-21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05BD8AF-13DA-9D45-961E-F69B1DE32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BB22ADB-F45F-DA4F-B318-621F20C65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552E0-6DB7-F949-BF54-F83E6690424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98700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1A03E4F-AC5C-4E09-A302-B831957511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60DF67F2-C857-4FDC-A263-0A6F512773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2916" y="6356350"/>
            <a:ext cx="7052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accent1"/>
                </a:solidFill>
              </a:defRPr>
            </a:lvl1pPr>
          </a:lstStyle>
          <a:p>
            <a:fld id="{7FA4F5E3-C065-4F22-9AFE-5834EF2B86AD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13708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588C8E1-1274-364E-8C00-C89BF0CDD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938B8A1-2E34-4243-A7DD-EC3D269028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DC630EF-8BB8-824F-A5B3-9C942C77D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62552-8532-C241-A0D1-B7036BB5E9AD}" type="datetimeFigureOut">
              <a:rPr lang="sv-SE" smtClean="0"/>
              <a:t>2020-10-21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538B27B-4D23-7F4E-985F-BF9E19C4A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3B5A659-CD11-C145-80DE-6DC417BB4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552E0-6DB7-F949-BF54-F83E6690424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23590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9452E92-9752-7046-B48D-61CD425B3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6C015EA-D619-9649-9313-FD1F4005A2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D06059C-F560-AE48-A28F-7FF5ADAA6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62552-8532-C241-A0D1-B7036BB5E9AD}" type="datetimeFigureOut">
              <a:rPr lang="sv-SE" smtClean="0"/>
              <a:t>2020-10-21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2571605-8546-224E-95CC-C43B043F9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04EB6B0-2D97-B74F-BE57-70ED12FC3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552E0-6DB7-F949-BF54-F83E6690424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94975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505D71C-43BE-5440-AA56-B683F78F5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357B42E-9F3A-F049-B1CD-C6E3EBA0A3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D1AE5D39-01D5-904D-9973-039CADAFF0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A3E4F9D5-7F6C-2748-A794-1EA8CAF06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62552-8532-C241-A0D1-B7036BB5E9AD}" type="datetimeFigureOut">
              <a:rPr lang="sv-SE" smtClean="0"/>
              <a:t>2020-10-21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B8DA5463-7397-6147-9BB1-68D8640A9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D24D79E-7820-A54E-A53F-22DA7FFD5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552E0-6DB7-F949-BF54-F83E6690424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69050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A6AD826-7F41-2F4F-8A36-EA00F56BE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BCD9842-4383-C841-89E1-7BD320EA3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FFCCF0C2-7EC1-554C-A8BB-6563604976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D2691BD4-1BF3-174D-9ACC-D8FB4151B8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F60B1137-8C1B-1C49-ACB2-5E38561857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AC913A9F-57C0-5541-9F6C-38BEECF28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62552-8532-C241-A0D1-B7036BB5E9AD}" type="datetimeFigureOut">
              <a:rPr lang="sv-SE" smtClean="0"/>
              <a:t>2020-10-21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A087A660-AE54-EA49-82AC-6E21414EE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3F785694-E876-154D-93F3-67F5963EC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552E0-6DB7-F949-BF54-F83E6690424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98755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DFF2387-B145-C445-9F0D-54BC4314D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6CC37DB-DF95-0948-A1B9-BBF23050A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62552-8532-C241-A0D1-B7036BB5E9AD}" type="datetimeFigureOut">
              <a:rPr lang="sv-SE" smtClean="0"/>
              <a:t>2020-10-21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72EE2F85-BD6A-F74A-B7C7-9615085A8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5AC2CDE5-682E-144B-9A62-6241A9260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552E0-6DB7-F949-BF54-F83E6690424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92407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C83C04E0-2F9D-8647-89A7-52C8CA598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62552-8532-C241-A0D1-B7036BB5E9AD}" type="datetimeFigureOut">
              <a:rPr lang="sv-SE" smtClean="0"/>
              <a:t>2020-10-21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9E87D795-A28B-C64F-A471-EBFDC4965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F7101B0-995B-404F-B41F-9B8EF2742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552E0-6DB7-F949-BF54-F83E6690424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28956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5ECA42-10C4-6C4D-BF54-63ADC4609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5EB7E33-BF34-D64A-BC61-1C16234B0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166C4A64-3CF9-EF48-9675-1934B500DA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C9E9D00B-E159-8444-88B8-4FA684919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62552-8532-C241-A0D1-B7036BB5E9AD}" type="datetimeFigureOut">
              <a:rPr lang="sv-SE" smtClean="0"/>
              <a:t>2020-10-21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FF4F9DD-4062-B44F-8F04-C2060D703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DEA260DE-DAEE-8E4C-A58D-F8B45B9F9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552E0-6DB7-F949-BF54-F83E6690424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13498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A38B5A9-D545-C14C-8399-F48A6F8A3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5B510103-D834-594B-BA5B-9FCC03EBE3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DFDD08F-3F3A-AD4A-B8A3-2FDA0416E7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4B4B1B4-CF47-D542-938F-86A5E7E9B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62552-8532-C241-A0D1-B7036BB5E9AD}" type="datetimeFigureOut">
              <a:rPr lang="sv-SE" smtClean="0"/>
              <a:t>2020-10-21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998D4D9F-4E3D-BF4F-BE1E-E94DA60EC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532ECBB3-28BE-B942-898D-074DD91FB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552E0-6DB7-F949-BF54-F83E6690424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45096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6268A45F-863B-ED43-A240-B0D406BF8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673B10D-48A6-A44B-8BE5-E985604AEE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C51D47E-E8E6-4044-8DB8-870A338E14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062552-8532-C241-A0D1-B7036BB5E9AD}" type="datetimeFigureOut">
              <a:rPr lang="sv-SE" smtClean="0"/>
              <a:t>2020-10-21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660684B-3A0F-F94E-B257-EBBC46D9FF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46D4433-3D70-B141-A491-9B5E203BF1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552E0-6DB7-F949-BF54-F83E66904245}" type="slidenum">
              <a:rPr lang="sv-SE" smtClean="0"/>
              <a:t>‹#›</a:t>
            </a:fld>
            <a:endParaRPr lang="sv-SE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65BA87D2-ACC4-D141-B78E-8F766D1D136F}"/>
              </a:ext>
            </a:extLst>
          </p:cNvPr>
          <p:cNvSpPr txBox="1"/>
          <p:nvPr userDrawn="1"/>
        </p:nvSpPr>
        <p:spPr>
          <a:xfrm>
            <a:off x="9936569" y="6488668"/>
            <a:ext cx="22057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spc="300" dirty="0">
                <a:solidFill>
                  <a:srgbClr val="0070C0"/>
                </a:solidFill>
              </a:rPr>
              <a:t>FLATÖ </a:t>
            </a:r>
            <a:r>
              <a:rPr lang="sv-SE" sz="1400" b="1" spc="300" dirty="0">
                <a:solidFill>
                  <a:srgbClr val="0070C0"/>
                </a:solidFill>
              </a:rPr>
              <a:t>VA</a:t>
            </a:r>
            <a:r>
              <a:rPr lang="sv-SE" sz="1400" spc="300" dirty="0">
                <a:solidFill>
                  <a:srgbClr val="0070C0"/>
                </a:solidFill>
              </a:rPr>
              <a:t> Förening</a:t>
            </a:r>
          </a:p>
        </p:txBody>
      </p:sp>
      <p:pic>
        <p:nvPicPr>
          <p:cNvPr id="9" name="Bild 8" descr="Stänk">
            <a:extLst>
              <a:ext uri="{FF2B5EF4-FFF2-40B4-BE49-F238E27FC236}">
                <a16:creationId xmlns:a16="http://schemas.microsoft.com/office/drawing/2014/main" id="{BBDDA11F-66A0-4A48-94E1-C6575FDD9C8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380616" y="6238455"/>
            <a:ext cx="684212" cy="68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295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 descr="En bild som visar vatten, utomhus, solnedgång, moln&#10;&#10;Automatiskt genererad beskrivning">
            <a:extLst>
              <a:ext uri="{FF2B5EF4-FFF2-40B4-BE49-F238E27FC236}">
                <a16:creationId xmlns:a16="http://schemas.microsoft.com/office/drawing/2014/main" id="{FC0B29C3-4618-0F45-9D8A-4545CE5E5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312" y="228599"/>
            <a:ext cx="4831517" cy="6442023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7CFEC4DF-7C6D-6145-B608-9705069CAE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77800" y="1122363"/>
            <a:ext cx="7150585" cy="2387600"/>
          </a:xfrm>
        </p:spPr>
        <p:txBody>
          <a:bodyPr/>
          <a:lstStyle/>
          <a:p>
            <a:r>
              <a:rPr lang="sv-SE" dirty="0" err="1"/>
              <a:t>Flatö</a:t>
            </a:r>
            <a:r>
              <a:rPr lang="sv-SE" dirty="0"/>
              <a:t> VA förening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3A39755-7365-C34E-8FAA-8BF4EB959D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78056" y="3602038"/>
            <a:ext cx="5389944" cy="1655762"/>
          </a:xfrm>
        </p:spPr>
        <p:txBody>
          <a:bodyPr/>
          <a:lstStyle/>
          <a:p>
            <a:pPr algn="l"/>
            <a:r>
              <a:rPr lang="sv-SE" dirty="0"/>
              <a:t>Extra föreningsstämma </a:t>
            </a:r>
            <a:br>
              <a:rPr lang="sv-SE" dirty="0"/>
            </a:br>
            <a:r>
              <a:rPr lang="sv-SE" dirty="0"/>
              <a:t>2020-10-25</a:t>
            </a:r>
          </a:p>
        </p:txBody>
      </p:sp>
    </p:spTree>
    <p:extLst>
      <p:ext uri="{BB962C8B-B14F-4D97-AF65-F5344CB8AC3E}">
        <p14:creationId xmlns:p14="http://schemas.microsoft.com/office/powerpoint/2010/main" val="3630564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534002-06D7-B343-8B0E-F650F2D92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 sz="3600" dirty="0"/>
              <a:t>Sjöledningsetablering</a:t>
            </a:r>
            <a:br>
              <a:rPr lang="sv-SE" sz="3600" dirty="0"/>
            </a:br>
            <a:r>
              <a:rPr lang="sv-SE" sz="3200" dirty="0"/>
              <a:t>Planering pågår, och styrs av Länsstyrelsens tillstånd</a:t>
            </a:r>
            <a:endParaRPr lang="sv-SE" sz="3600" dirty="0"/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1E781753-6BBE-044C-8BB3-EF1493CCE7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02" r="16038"/>
          <a:stretch/>
        </p:blipFill>
        <p:spPr>
          <a:xfrm>
            <a:off x="5914103" y="1874212"/>
            <a:ext cx="6163652" cy="4184957"/>
          </a:xfr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7D67CFDC-339B-0B45-8E4D-91619F4AE4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012" t="10743" r="25741" b="6286"/>
          <a:stretch/>
        </p:blipFill>
        <p:spPr>
          <a:xfrm>
            <a:off x="808704" y="1874213"/>
            <a:ext cx="4999704" cy="4184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3678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F8E3227-931A-514D-8D03-F65A786AE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650" y="365125"/>
            <a:ext cx="11187150" cy="1325563"/>
          </a:xfrm>
        </p:spPr>
        <p:txBody>
          <a:bodyPr>
            <a:normAutofit/>
          </a:bodyPr>
          <a:lstStyle/>
          <a:p>
            <a:r>
              <a:rPr lang="sv-SE" dirty="0"/>
              <a:t>Kostnadsindikationer (</a:t>
            </a:r>
            <a:r>
              <a:rPr lang="sv-SE" i="1" dirty="0"/>
              <a:t>inklusive moms</a:t>
            </a:r>
            <a:r>
              <a:rPr lang="sv-SE" dirty="0"/>
              <a:t>)</a:t>
            </a:r>
            <a:br>
              <a:rPr lang="sv-SE" dirty="0"/>
            </a:br>
            <a:r>
              <a:rPr lang="sv-SE" sz="2200" i="1" dirty="0"/>
              <a:t>slutlig budget kan göras först efter att vi vet antalet fastigheter samt har kontrakterat entreprenör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205A1195-B781-6A42-9AA0-2168778AA946}"/>
              </a:ext>
            </a:extLst>
          </p:cNvPr>
          <p:cNvSpPr/>
          <p:nvPr/>
        </p:nvSpPr>
        <p:spPr>
          <a:xfrm>
            <a:off x="1847013" y="5084474"/>
            <a:ext cx="2048719" cy="7986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400" dirty="0"/>
              <a:t>Gemensamma kostnader</a:t>
            </a:r>
            <a:br>
              <a:rPr lang="sv-SE" sz="1400" dirty="0"/>
            </a:br>
            <a:r>
              <a:rPr lang="sv-SE" sz="1100" dirty="0"/>
              <a:t>(</a:t>
            </a:r>
            <a:r>
              <a:rPr lang="sv-SE" sz="1100" i="1" dirty="0" err="1"/>
              <a:t>e.g</a:t>
            </a:r>
            <a:r>
              <a:rPr lang="sv-SE" sz="1100" i="1" dirty="0"/>
              <a:t>. sjöledning, stamledning, grävning</a:t>
            </a:r>
            <a:r>
              <a:rPr lang="sv-SE" sz="1100" dirty="0"/>
              <a:t>)</a:t>
            </a:r>
            <a:endParaRPr lang="sv-SE" sz="1400" dirty="0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ED656CA8-EC04-B74E-B8BE-B93942D0A7D8}"/>
              </a:ext>
            </a:extLst>
          </p:cNvPr>
          <p:cNvSpPr txBox="1"/>
          <p:nvPr/>
        </p:nvSpPr>
        <p:spPr>
          <a:xfrm>
            <a:off x="3889442" y="5080107"/>
            <a:ext cx="2857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Fördelas mellan föreningens </a:t>
            </a:r>
            <a:br>
              <a:rPr lang="sv-SE" sz="1200" dirty="0"/>
            </a:br>
            <a:r>
              <a:rPr lang="sv-SE" sz="1200" dirty="0"/>
              <a:t>samtliga anslutna fastigheter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3DDBE6A9-0F67-9942-A2C7-B5891730E0B1}"/>
              </a:ext>
            </a:extLst>
          </p:cNvPr>
          <p:cNvSpPr/>
          <p:nvPr/>
        </p:nvSpPr>
        <p:spPr>
          <a:xfrm>
            <a:off x="1847012" y="4137279"/>
            <a:ext cx="2048719" cy="79865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400" dirty="0"/>
              <a:t>Etapporienterade kostnader</a:t>
            </a:r>
            <a:br>
              <a:rPr lang="sv-SE" sz="1400" dirty="0"/>
            </a:br>
            <a:r>
              <a:rPr lang="sv-SE" sz="1100" dirty="0"/>
              <a:t>(</a:t>
            </a:r>
            <a:r>
              <a:rPr lang="sv-SE" sz="1100" i="1" dirty="0" err="1"/>
              <a:t>e.g</a:t>
            </a:r>
            <a:r>
              <a:rPr lang="sv-SE" sz="1100" i="1" dirty="0"/>
              <a:t>. stickledning, grävning</a:t>
            </a:r>
            <a:r>
              <a:rPr lang="sv-SE" sz="1100" dirty="0"/>
              <a:t>)</a:t>
            </a:r>
            <a:endParaRPr lang="sv-SE" sz="1400" dirty="0"/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B70957CA-CC07-D84F-90AA-98C59E777524}"/>
              </a:ext>
            </a:extLst>
          </p:cNvPr>
          <p:cNvSpPr txBox="1"/>
          <p:nvPr/>
        </p:nvSpPr>
        <p:spPr>
          <a:xfrm>
            <a:off x="3889442" y="4155449"/>
            <a:ext cx="2857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Fördelas jämnt mellan etappens fastigheter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0AEFBD4A-89D2-504D-97E6-E7A7E0BA3E13}"/>
              </a:ext>
            </a:extLst>
          </p:cNvPr>
          <p:cNvSpPr/>
          <p:nvPr/>
        </p:nvSpPr>
        <p:spPr>
          <a:xfrm>
            <a:off x="1847012" y="3190084"/>
            <a:ext cx="2048719" cy="7986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400" dirty="0"/>
              <a:t>Fastighetsorienterade kostnader</a:t>
            </a:r>
            <a:br>
              <a:rPr lang="sv-SE" sz="1400" dirty="0"/>
            </a:br>
            <a:r>
              <a:rPr lang="sv-SE" sz="1100" dirty="0"/>
              <a:t>(</a:t>
            </a:r>
            <a:r>
              <a:rPr lang="sv-SE" sz="1100" i="1" dirty="0" err="1"/>
              <a:t>e.g</a:t>
            </a:r>
            <a:r>
              <a:rPr lang="sv-SE" sz="1100" i="1" dirty="0"/>
              <a:t>. grävning egen tomt, pump</a:t>
            </a:r>
            <a:r>
              <a:rPr lang="sv-SE" sz="1100" dirty="0"/>
              <a:t>)</a:t>
            </a:r>
            <a:endParaRPr lang="sv-SE" sz="1400" dirty="0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EC550964-895E-6646-8A4D-5B889643D8AA}"/>
              </a:ext>
            </a:extLst>
          </p:cNvPr>
          <p:cNvSpPr/>
          <p:nvPr/>
        </p:nvSpPr>
        <p:spPr>
          <a:xfrm>
            <a:off x="1847012" y="2242889"/>
            <a:ext cx="2048719" cy="79865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400" dirty="0">
                <a:solidFill>
                  <a:schemeClr val="accent5">
                    <a:lumMod val="10000"/>
                  </a:schemeClr>
                </a:solidFill>
              </a:rPr>
              <a:t>Kommunala kostnader</a:t>
            </a:r>
            <a:br>
              <a:rPr lang="sv-SE" sz="1400" dirty="0">
                <a:solidFill>
                  <a:schemeClr val="accent5">
                    <a:lumMod val="10000"/>
                  </a:schemeClr>
                </a:solidFill>
              </a:rPr>
            </a:br>
            <a:r>
              <a:rPr lang="sv-SE" sz="1100" dirty="0">
                <a:solidFill>
                  <a:schemeClr val="accent5">
                    <a:lumMod val="10000"/>
                  </a:schemeClr>
                </a:solidFill>
              </a:rPr>
              <a:t>(</a:t>
            </a:r>
            <a:r>
              <a:rPr lang="sv-SE" sz="1100" i="1" dirty="0" err="1">
                <a:solidFill>
                  <a:schemeClr val="accent5">
                    <a:lumMod val="10000"/>
                  </a:schemeClr>
                </a:solidFill>
              </a:rPr>
              <a:t>e.g</a:t>
            </a:r>
            <a:r>
              <a:rPr lang="sv-SE" sz="1100" i="1" dirty="0">
                <a:solidFill>
                  <a:schemeClr val="accent5">
                    <a:lumMod val="10000"/>
                  </a:schemeClr>
                </a:solidFill>
              </a:rPr>
              <a:t>. anslutningsavgift, årlig VA-avgift </a:t>
            </a:r>
            <a:r>
              <a:rPr lang="sv-SE" sz="1100" dirty="0">
                <a:solidFill>
                  <a:schemeClr val="accent5">
                    <a:lumMod val="10000"/>
                  </a:schemeClr>
                </a:solidFill>
              </a:rPr>
              <a:t>)</a:t>
            </a:r>
            <a:endParaRPr lang="sv-SE" sz="1400" dirty="0">
              <a:solidFill>
                <a:schemeClr val="accent5">
                  <a:lumMod val="10000"/>
                </a:schemeClr>
              </a:solidFill>
            </a:endParaRP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3802C574-5962-BC45-A9A0-1AD3A951C2EF}"/>
              </a:ext>
            </a:extLst>
          </p:cNvPr>
          <p:cNvSpPr txBox="1"/>
          <p:nvPr/>
        </p:nvSpPr>
        <p:spPr>
          <a:xfrm>
            <a:off x="3889442" y="3204689"/>
            <a:ext cx="2723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Individuell kostnad per ansluten fastighet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68C019B2-A7FC-354C-B7B2-C14DA045486E}"/>
              </a:ext>
            </a:extLst>
          </p:cNvPr>
          <p:cNvSpPr txBox="1"/>
          <p:nvPr/>
        </p:nvSpPr>
        <p:spPr>
          <a:xfrm>
            <a:off x="3889442" y="2239516"/>
            <a:ext cx="2723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Individuell kostnad per ansluten lägenhet</a:t>
            </a:r>
          </a:p>
        </p:txBody>
      </p:sp>
      <p:cxnSp>
        <p:nvCxnSpPr>
          <p:cNvPr id="19" name="Rak 18">
            <a:extLst>
              <a:ext uri="{FF2B5EF4-FFF2-40B4-BE49-F238E27FC236}">
                <a16:creationId xmlns:a16="http://schemas.microsoft.com/office/drawing/2014/main" id="{8E15A019-4916-E94A-8451-987B013D40A6}"/>
              </a:ext>
            </a:extLst>
          </p:cNvPr>
          <p:cNvCxnSpPr>
            <a:cxnSpLocks/>
          </p:cNvCxnSpPr>
          <p:nvPr/>
        </p:nvCxnSpPr>
        <p:spPr>
          <a:xfrm flipV="1">
            <a:off x="1847011" y="4995688"/>
            <a:ext cx="9591001" cy="10492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Vänster klammerparentes 19">
            <a:extLst>
              <a:ext uri="{FF2B5EF4-FFF2-40B4-BE49-F238E27FC236}">
                <a16:creationId xmlns:a16="http://schemas.microsoft.com/office/drawing/2014/main" id="{CA953B70-FE67-1549-A6F8-9749A33C22C1}"/>
              </a:ext>
            </a:extLst>
          </p:cNvPr>
          <p:cNvSpPr/>
          <p:nvPr/>
        </p:nvSpPr>
        <p:spPr>
          <a:xfrm rot="10800000">
            <a:off x="11446248" y="2254340"/>
            <a:ext cx="113237" cy="3609418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1" name="textruta 20">
            <a:extLst>
              <a:ext uri="{FF2B5EF4-FFF2-40B4-BE49-F238E27FC236}">
                <a16:creationId xmlns:a16="http://schemas.microsoft.com/office/drawing/2014/main" id="{7ECE71EE-4638-614A-A57E-42908E4F3DCD}"/>
              </a:ext>
            </a:extLst>
          </p:cNvPr>
          <p:cNvSpPr txBox="1"/>
          <p:nvPr/>
        </p:nvSpPr>
        <p:spPr>
          <a:xfrm>
            <a:off x="203313" y="4625481"/>
            <a:ext cx="1683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Påverkas av antalet deltagande fastigheter, effektiv projektering och  upphandling </a:t>
            </a:r>
            <a:r>
              <a:rPr lang="sv-SE" sz="1200" dirty="0" err="1"/>
              <a:t>etc</a:t>
            </a:r>
            <a:endParaRPr lang="sv-SE" sz="1200" dirty="0"/>
          </a:p>
        </p:txBody>
      </p:sp>
      <p:sp>
        <p:nvSpPr>
          <p:cNvPr id="22" name="textruta 21">
            <a:extLst>
              <a:ext uri="{FF2B5EF4-FFF2-40B4-BE49-F238E27FC236}">
                <a16:creationId xmlns:a16="http://schemas.microsoft.com/office/drawing/2014/main" id="{4DC1C8C5-17C8-0F47-8023-5C9F9810A2DC}"/>
              </a:ext>
            </a:extLst>
          </p:cNvPr>
          <p:cNvSpPr txBox="1"/>
          <p:nvPr/>
        </p:nvSpPr>
        <p:spPr>
          <a:xfrm>
            <a:off x="203313" y="3204689"/>
            <a:ext cx="1683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Beroende på respektive tomt, återanvändbarhet i nuvarande installationer </a:t>
            </a:r>
            <a:r>
              <a:rPr lang="sv-SE" sz="1200" dirty="0" err="1"/>
              <a:t>etc</a:t>
            </a:r>
            <a:endParaRPr lang="sv-SE" sz="1200" dirty="0"/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6D07367B-3E2E-734A-BAD6-6E42BA6314CB}"/>
              </a:ext>
            </a:extLst>
          </p:cNvPr>
          <p:cNvSpPr txBox="1"/>
          <p:nvPr/>
        </p:nvSpPr>
        <p:spPr>
          <a:xfrm>
            <a:off x="203313" y="2242889"/>
            <a:ext cx="1683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Kan ej påverkas av föreningen eller volymer</a:t>
            </a:r>
          </a:p>
        </p:txBody>
      </p:sp>
      <p:sp>
        <p:nvSpPr>
          <p:cNvPr id="41" name="Rektangel 40">
            <a:extLst>
              <a:ext uri="{FF2B5EF4-FFF2-40B4-BE49-F238E27FC236}">
                <a16:creationId xmlns:a16="http://schemas.microsoft.com/office/drawing/2014/main" id="{3541B891-7B42-FF4D-926C-25CA57D7A752}"/>
              </a:ext>
            </a:extLst>
          </p:cNvPr>
          <p:cNvSpPr/>
          <p:nvPr/>
        </p:nvSpPr>
        <p:spPr>
          <a:xfrm>
            <a:off x="6245900" y="5084475"/>
            <a:ext cx="1692000" cy="79865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400" dirty="0"/>
              <a:t>44 000 kr</a:t>
            </a:r>
          </a:p>
        </p:txBody>
      </p:sp>
      <p:cxnSp>
        <p:nvCxnSpPr>
          <p:cNvPr id="48" name="Rak 47">
            <a:extLst>
              <a:ext uri="{FF2B5EF4-FFF2-40B4-BE49-F238E27FC236}">
                <a16:creationId xmlns:a16="http://schemas.microsoft.com/office/drawing/2014/main" id="{ECF5F3E9-C2DC-9F4F-B0A5-B9EDE7525DDA}"/>
              </a:ext>
            </a:extLst>
          </p:cNvPr>
          <p:cNvCxnSpPr>
            <a:cxnSpLocks/>
          </p:cNvCxnSpPr>
          <p:nvPr/>
        </p:nvCxnSpPr>
        <p:spPr>
          <a:xfrm flipV="1">
            <a:off x="1853809" y="4044954"/>
            <a:ext cx="9591001" cy="10492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Rak 48">
            <a:extLst>
              <a:ext uri="{FF2B5EF4-FFF2-40B4-BE49-F238E27FC236}">
                <a16:creationId xmlns:a16="http://schemas.microsoft.com/office/drawing/2014/main" id="{66FDB8C1-90C9-4940-A85E-FE9170D45008}"/>
              </a:ext>
            </a:extLst>
          </p:cNvPr>
          <p:cNvCxnSpPr>
            <a:cxnSpLocks/>
          </p:cNvCxnSpPr>
          <p:nvPr/>
        </p:nvCxnSpPr>
        <p:spPr>
          <a:xfrm flipV="1">
            <a:off x="1856880" y="3109677"/>
            <a:ext cx="9591001" cy="10492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ktangel 49">
            <a:extLst>
              <a:ext uri="{FF2B5EF4-FFF2-40B4-BE49-F238E27FC236}">
                <a16:creationId xmlns:a16="http://schemas.microsoft.com/office/drawing/2014/main" id="{39C2E277-6512-E140-A67D-7945E7910B9C}"/>
              </a:ext>
            </a:extLst>
          </p:cNvPr>
          <p:cNvSpPr/>
          <p:nvPr/>
        </p:nvSpPr>
        <p:spPr>
          <a:xfrm>
            <a:off x="6245900" y="4133741"/>
            <a:ext cx="1692000" cy="79865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400" dirty="0"/>
              <a:t>85 000 kr</a:t>
            </a:r>
          </a:p>
        </p:txBody>
      </p:sp>
      <p:sp>
        <p:nvSpPr>
          <p:cNvPr id="53" name="Rektangel 52">
            <a:extLst>
              <a:ext uri="{FF2B5EF4-FFF2-40B4-BE49-F238E27FC236}">
                <a16:creationId xmlns:a16="http://schemas.microsoft.com/office/drawing/2014/main" id="{8102AF84-FD8E-844A-BD80-1803D6E0C586}"/>
              </a:ext>
            </a:extLst>
          </p:cNvPr>
          <p:cNvSpPr/>
          <p:nvPr/>
        </p:nvSpPr>
        <p:spPr>
          <a:xfrm>
            <a:off x="6245900" y="3172700"/>
            <a:ext cx="1692000" cy="79865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400" dirty="0"/>
              <a:t>104 000 kr</a:t>
            </a:r>
          </a:p>
        </p:txBody>
      </p:sp>
      <p:sp>
        <p:nvSpPr>
          <p:cNvPr id="56" name="Rektangel 55">
            <a:extLst>
              <a:ext uri="{FF2B5EF4-FFF2-40B4-BE49-F238E27FC236}">
                <a16:creationId xmlns:a16="http://schemas.microsoft.com/office/drawing/2014/main" id="{F62D6C5E-B613-6149-91E7-BADCD4B1B510}"/>
              </a:ext>
            </a:extLst>
          </p:cNvPr>
          <p:cNvSpPr/>
          <p:nvPr/>
        </p:nvSpPr>
        <p:spPr>
          <a:xfrm>
            <a:off x="6245900" y="2231809"/>
            <a:ext cx="1692000" cy="79865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400" dirty="0"/>
              <a:t>46 000 kr</a:t>
            </a:r>
          </a:p>
        </p:txBody>
      </p:sp>
      <p:sp>
        <p:nvSpPr>
          <p:cNvPr id="59" name="textruta 58">
            <a:extLst>
              <a:ext uri="{FF2B5EF4-FFF2-40B4-BE49-F238E27FC236}">
                <a16:creationId xmlns:a16="http://schemas.microsoft.com/office/drawing/2014/main" id="{17FFC5AC-C26B-FC4A-AE1B-BB18AC6A6758}"/>
              </a:ext>
            </a:extLst>
          </p:cNvPr>
          <p:cNvSpPr txBox="1"/>
          <p:nvPr/>
        </p:nvSpPr>
        <p:spPr>
          <a:xfrm rot="16200000">
            <a:off x="10565398" y="3860287"/>
            <a:ext cx="2373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dirty="0"/>
              <a:t>Indikativt per fastighet!</a:t>
            </a:r>
          </a:p>
        </p:txBody>
      </p:sp>
      <p:sp>
        <p:nvSpPr>
          <p:cNvPr id="60" name="textruta 59">
            <a:extLst>
              <a:ext uri="{FF2B5EF4-FFF2-40B4-BE49-F238E27FC236}">
                <a16:creationId xmlns:a16="http://schemas.microsoft.com/office/drawing/2014/main" id="{C3CB227B-50C3-384D-A254-85DAE9FF0FA9}"/>
              </a:ext>
            </a:extLst>
          </p:cNvPr>
          <p:cNvSpPr txBox="1"/>
          <p:nvPr/>
        </p:nvSpPr>
        <p:spPr>
          <a:xfrm>
            <a:off x="6554013" y="5961422"/>
            <a:ext cx="19304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i="1" dirty="0"/>
              <a:t>279 000 kr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5FCF9D37-3811-3A49-8A94-4121ADC6C6AB}"/>
              </a:ext>
            </a:extLst>
          </p:cNvPr>
          <p:cNvSpPr txBox="1"/>
          <p:nvPr/>
        </p:nvSpPr>
        <p:spPr>
          <a:xfrm>
            <a:off x="7946136" y="5160634"/>
            <a:ext cx="34076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>
              <a:defRPr sz="1100"/>
            </a:lvl1pPr>
          </a:lstStyle>
          <a:p>
            <a:r>
              <a:rPr lang="sv-SE" dirty="0"/>
              <a:t>Bygger på att vi har 100 lägenheter i projektet</a:t>
            </a:r>
          </a:p>
        </p:txBody>
      </p:sp>
      <p:sp>
        <p:nvSpPr>
          <p:cNvPr id="40" name="textruta 39">
            <a:extLst>
              <a:ext uri="{FF2B5EF4-FFF2-40B4-BE49-F238E27FC236}">
                <a16:creationId xmlns:a16="http://schemas.microsoft.com/office/drawing/2014/main" id="{3B1AC610-1861-D84E-A94D-4E44333CA6AA}"/>
              </a:ext>
            </a:extLst>
          </p:cNvPr>
          <p:cNvSpPr txBox="1"/>
          <p:nvPr/>
        </p:nvSpPr>
        <p:spPr>
          <a:xfrm>
            <a:off x="7959068" y="3249777"/>
            <a:ext cx="32222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100" dirty="0"/>
              <a:t>Not. Pumpkostnadsindikation är 54 KSEK </a:t>
            </a:r>
            <a:r>
              <a:rPr lang="sv-SE" sz="1100" dirty="0" err="1"/>
              <a:t>inkl</a:t>
            </a:r>
            <a:r>
              <a:rPr lang="sv-SE" sz="1100" dirty="0"/>
              <a:t> moms. 50 KSEK är beräkningsvariabel för egen installation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43544562-BE7F-C24E-BF32-782EFF76DBB2}"/>
              </a:ext>
            </a:extLst>
          </p:cNvPr>
          <p:cNvSpPr txBox="1"/>
          <p:nvPr/>
        </p:nvSpPr>
        <p:spPr>
          <a:xfrm rot="1033706">
            <a:off x="7947027" y="1905003"/>
            <a:ext cx="2954427" cy="92333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sv-SE" dirty="0"/>
              <a:t>SKALL UPPDATERAS AV ANDERS &amp; JOACHIM INFÖR MÖTET</a:t>
            </a:r>
          </a:p>
        </p:txBody>
      </p:sp>
    </p:spTree>
    <p:extLst>
      <p:ext uri="{BB962C8B-B14F-4D97-AF65-F5344CB8AC3E}">
        <p14:creationId xmlns:p14="http://schemas.microsoft.com/office/powerpoint/2010/main" val="19425190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0D3BA99-F903-FE42-B31C-05624DB76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54" y="-29938"/>
            <a:ext cx="10515600" cy="1325563"/>
          </a:xfrm>
        </p:spPr>
        <p:txBody>
          <a:bodyPr/>
          <a:lstStyle/>
          <a:p>
            <a:r>
              <a:rPr lang="sv-SE" dirty="0"/>
              <a:t>Potentiella leverantörer till upphandling </a:t>
            </a:r>
          </a:p>
        </p:txBody>
      </p:sp>
      <p:graphicFrame>
        <p:nvGraphicFramePr>
          <p:cNvPr id="4" name="Tabell 4">
            <a:extLst>
              <a:ext uri="{FF2B5EF4-FFF2-40B4-BE49-F238E27FC236}">
                <a16:creationId xmlns:a16="http://schemas.microsoft.com/office/drawing/2014/main" id="{4722C844-6B6A-B844-B51D-1480B569557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035904"/>
              </p:ext>
            </p:extLst>
          </p:nvPr>
        </p:nvGraphicFramePr>
        <p:xfrm>
          <a:off x="374754" y="1136081"/>
          <a:ext cx="11223273" cy="372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7814">
                  <a:extLst>
                    <a:ext uri="{9D8B030D-6E8A-4147-A177-3AD203B41FA5}">
                      <a16:colId xmlns:a16="http://schemas.microsoft.com/office/drawing/2014/main" val="1675352173"/>
                    </a:ext>
                  </a:extLst>
                </a:gridCol>
                <a:gridCol w="1056379">
                  <a:extLst>
                    <a:ext uri="{9D8B030D-6E8A-4147-A177-3AD203B41FA5}">
                      <a16:colId xmlns:a16="http://schemas.microsoft.com/office/drawing/2014/main" val="788395398"/>
                    </a:ext>
                  </a:extLst>
                </a:gridCol>
                <a:gridCol w="1238491">
                  <a:extLst>
                    <a:ext uri="{9D8B030D-6E8A-4147-A177-3AD203B41FA5}">
                      <a16:colId xmlns:a16="http://schemas.microsoft.com/office/drawing/2014/main" val="3830226629"/>
                    </a:ext>
                  </a:extLst>
                </a:gridCol>
                <a:gridCol w="856527">
                  <a:extLst>
                    <a:ext uri="{9D8B030D-6E8A-4147-A177-3AD203B41FA5}">
                      <a16:colId xmlns:a16="http://schemas.microsoft.com/office/drawing/2014/main" val="1565009803"/>
                    </a:ext>
                  </a:extLst>
                </a:gridCol>
                <a:gridCol w="1099594">
                  <a:extLst>
                    <a:ext uri="{9D8B030D-6E8A-4147-A177-3AD203B41FA5}">
                      <a16:colId xmlns:a16="http://schemas.microsoft.com/office/drawing/2014/main" val="3467439778"/>
                    </a:ext>
                  </a:extLst>
                </a:gridCol>
                <a:gridCol w="2210765">
                  <a:extLst>
                    <a:ext uri="{9D8B030D-6E8A-4147-A177-3AD203B41FA5}">
                      <a16:colId xmlns:a16="http://schemas.microsoft.com/office/drawing/2014/main" val="531813394"/>
                    </a:ext>
                  </a:extLst>
                </a:gridCol>
                <a:gridCol w="1435261">
                  <a:extLst>
                    <a:ext uri="{9D8B030D-6E8A-4147-A177-3AD203B41FA5}">
                      <a16:colId xmlns:a16="http://schemas.microsoft.com/office/drawing/2014/main" val="1571800294"/>
                    </a:ext>
                  </a:extLst>
                </a:gridCol>
                <a:gridCol w="1898442">
                  <a:extLst>
                    <a:ext uri="{9D8B030D-6E8A-4147-A177-3AD203B41FA5}">
                      <a16:colId xmlns:a16="http://schemas.microsoft.com/office/drawing/2014/main" val="11126841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v-SE" sz="1100" dirty="0"/>
                        <a:t>Leverantör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100" dirty="0"/>
                        <a:t>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100" dirty="0"/>
                        <a:t>Omsättning 2019</a:t>
                      </a:r>
                      <a:br>
                        <a:rPr lang="sv-SE" sz="1100" dirty="0"/>
                      </a:br>
                      <a:r>
                        <a:rPr lang="sv-SE" sz="1100" dirty="0"/>
                        <a:t> (vs 2018)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100" dirty="0"/>
                        <a:t>Marginal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100" dirty="0"/>
                        <a:t>Antal anställda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100" dirty="0"/>
                        <a:t>Kontaktperson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100" dirty="0"/>
                        <a:t>Vår kontaktperson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100" dirty="0"/>
                        <a:t>Not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24090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dirty="0"/>
                        <a:t>Bjarne Rutgersson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100" dirty="0"/>
                        <a:t>Varekil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100" dirty="0"/>
                        <a:t>22,5 MSEK (↓)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100" dirty="0"/>
                        <a:t>4,3%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1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dirty="0"/>
                        <a:t>Bjarne Rutgersson, 0708-556504 </a:t>
                      </a:r>
                      <a:br>
                        <a:rPr lang="sv-SE" sz="1100" dirty="0"/>
                      </a:br>
                      <a:r>
                        <a:rPr lang="sv-SE" sz="1100" dirty="0" err="1"/>
                        <a:t>bjarne@jordvarme.se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100" dirty="0"/>
                        <a:t>Sven 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90134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dirty="0" err="1"/>
                        <a:t>Ottestala</a:t>
                      </a:r>
                      <a:r>
                        <a:rPr lang="sv-SE" sz="1100" dirty="0"/>
                        <a:t> Schakt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100" dirty="0"/>
                        <a:t>Henån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100" dirty="0"/>
                        <a:t>70.6 MSEK  (↓)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dirty="0"/>
                        <a:t>3,4%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dirty="0"/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dirty="0"/>
                        <a:t>Nicklas Lagerberg, 0768-130055 </a:t>
                      </a:r>
                      <a:r>
                        <a:rPr lang="sv-SE" sz="1100" dirty="0" err="1"/>
                        <a:t>nicklas.l@sottestala.se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100" dirty="0"/>
                        <a:t>Joachim 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24161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dirty="0"/>
                        <a:t>Jetmarin  &amp; Maskin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100" dirty="0"/>
                        <a:t>Henån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100" dirty="0"/>
                        <a:t>17,7 MSEK (↑)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dirty="0"/>
                        <a:t>6,3%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dirty="0"/>
                        <a:t>0304-333 022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dirty="0" err="1"/>
                        <a:t>info@jetmarine.se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100" dirty="0"/>
                        <a:t>Fredrik 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83363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dirty="0"/>
                        <a:t>Uddevalla Entreprenad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100" dirty="0"/>
                        <a:t>Tanumshede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100" dirty="0"/>
                        <a:t>74,7 MSEK (↑)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dirty="0"/>
                        <a:t>15,5%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dirty="0"/>
                        <a:t>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dirty="0"/>
                        <a:t>Magnus Andersson, 0522-730 72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dirty="0" err="1"/>
                        <a:t>magnus@ue-ab.se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100" dirty="0"/>
                        <a:t>Anders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64475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dirty="0"/>
                        <a:t>Två Grävare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100" dirty="0"/>
                        <a:t>Stenungssund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100" dirty="0"/>
                        <a:t>55.7 MSEK (↓)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dirty="0"/>
                        <a:t>7,4%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dirty="0"/>
                        <a:t>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dirty="0"/>
                        <a:t>Fredrik Persson, 0765-264011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dirty="0"/>
                        <a:t>fredrik.persson@2gravare.se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100" dirty="0"/>
                        <a:t>Fredrik 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0918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dirty="0"/>
                        <a:t>Bröderna Carlsson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100" dirty="0"/>
                        <a:t>Kärna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100" dirty="0"/>
                        <a:t>26 MSEK (↓)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dirty="0"/>
                        <a:t>-2,9%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dirty="0"/>
                        <a:t>Christer Carlsson, 070 – 892 66 69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dirty="0" err="1"/>
                        <a:t>christer.carlson@brce.se</a:t>
                      </a:r>
                      <a:endParaRPr lang="sv-S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100" dirty="0"/>
                        <a:t>Fredrik 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95719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dirty="0" err="1"/>
                        <a:t>Lerab</a:t>
                      </a:r>
                      <a:r>
                        <a:rPr lang="sv-SE" sz="1100" dirty="0"/>
                        <a:t> 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100" dirty="0"/>
                        <a:t>Henån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100" dirty="0"/>
                        <a:t>40,1 MSEK (↑)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dirty="0"/>
                        <a:t>14,5%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dirty="0"/>
                        <a:t>Carl-Johan Olsén, 073-517 00 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100" dirty="0"/>
                        <a:t>Fredrik 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61256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Ellös Åkeri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Ellös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11,3 MSEK</a:t>
                      </a:r>
                      <a:r>
                        <a:rPr lang="sv-SE" sz="1100" dirty="0"/>
                        <a:t> (↑)</a:t>
                      </a:r>
                      <a:endParaRPr lang="sv-SE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-2,8%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Roger Carlsson, 0705-39 90 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Mats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100" strike="sngStrik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78639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04398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Arrow: Pentagon 52">
            <a:extLst>
              <a:ext uri="{FF2B5EF4-FFF2-40B4-BE49-F238E27FC236}">
                <a16:creationId xmlns:a16="http://schemas.microsoft.com/office/drawing/2014/main" id="{15225547-4691-9D4E-892B-BB307A9A22D1}"/>
              </a:ext>
            </a:extLst>
          </p:cNvPr>
          <p:cNvSpPr/>
          <p:nvPr/>
        </p:nvSpPr>
        <p:spPr>
          <a:xfrm>
            <a:off x="9479246" y="1428752"/>
            <a:ext cx="1221546" cy="159264"/>
          </a:xfrm>
          <a:prstGeom prst="homePlate">
            <a:avLst>
              <a:gd name="adj" fmla="val 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dirty="0" err="1">
                <a:solidFill>
                  <a:prstClr val="white"/>
                </a:solidFill>
                <a:latin typeface="Calibri"/>
              </a:rPr>
              <a:t>Sjönära</a:t>
            </a:r>
            <a:r>
              <a:rPr lang="en-US" sz="105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050" dirty="0" err="1">
                <a:solidFill>
                  <a:prstClr val="white"/>
                </a:solidFill>
                <a:latin typeface="Calibri"/>
              </a:rPr>
              <a:t>grävförbud</a:t>
            </a:r>
            <a:endParaRPr kumimoji="0" lang="en-US" sz="105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Rektangel med rundade hörn 89">
            <a:extLst>
              <a:ext uri="{FF2B5EF4-FFF2-40B4-BE49-F238E27FC236}">
                <a16:creationId xmlns:a16="http://schemas.microsoft.com/office/drawing/2014/main" id="{AFCD85AD-5C3A-4E45-B517-2A95061BA57B}"/>
              </a:ext>
            </a:extLst>
          </p:cNvPr>
          <p:cNvSpPr/>
          <p:nvPr/>
        </p:nvSpPr>
        <p:spPr>
          <a:xfrm>
            <a:off x="7960405" y="1024985"/>
            <a:ext cx="3559283" cy="223778"/>
          </a:xfrm>
          <a:prstGeom prst="roundRect">
            <a:avLst/>
          </a:prstGeom>
          <a:solidFill>
            <a:srgbClr val="026F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0" rtlCol="0" anchor="ctr"/>
          <a:lstStyle/>
          <a:p>
            <a:pPr algn="ctr"/>
            <a:r>
              <a:rPr lang="sv-SE" sz="1050" dirty="0"/>
              <a:t>2022</a:t>
            </a:r>
          </a:p>
        </p:txBody>
      </p:sp>
      <p:sp>
        <p:nvSpPr>
          <p:cNvPr id="73" name="Rektangel med rundade hörn 72">
            <a:extLst>
              <a:ext uri="{FF2B5EF4-FFF2-40B4-BE49-F238E27FC236}">
                <a16:creationId xmlns:a16="http://schemas.microsoft.com/office/drawing/2014/main" id="{E416B13A-B6BE-F74D-B4A1-10C8785FA6B8}"/>
              </a:ext>
            </a:extLst>
          </p:cNvPr>
          <p:cNvSpPr/>
          <p:nvPr/>
        </p:nvSpPr>
        <p:spPr>
          <a:xfrm>
            <a:off x="4291493" y="1029376"/>
            <a:ext cx="3559284" cy="223778"/>
          </a:xfrm>
          <a:prstGeom prst="roundRect">
            <a:avLst/>
          </a:prstGeom>
          <a:solidFill>
            <a:srgbClr val="026F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0" rtlCol="0" anchor="ctr"/>
          <a:lstStyle/>
          <a:p>
            <a:pPr algn="ctr"/>
            <a:r>
              <a:rPr lang="sv-SE" sz="1050" dirty="0"/>
              <a:t>2021</a:t>
            </a:r>
          </a:p>
        </p:txBody>
      </p:sp>
      <p:sp>
        <p:nvSpPr>
          <p:cNvPr id="3" name="Rektangel med rundade hörn 2">
            <a:extLst>
              <a:ext uri="{FF2B5EF4-FFF2-40B4-BE49-F238E27FC236}">
                <a16:creationId xmlns:a16="http://schemas.microsoft.com/office/drawing/2014/main" id="{DB193BC0-4394-7141-8459-097A6578F611}"/>
              </a:ext>
            </a:extLst>
          </p:cNvPr>
          <p:cNvSpPr/>
          <p:nvPr/>
        </p:nvSpPr>
        <p:spPr>
          <a:xfrm>
            <a:off x="543083" y="1029376"/>
            <a:ext cx="3621051" cy="223778"/>
          </a:xfrm>
          <a:prstGeom prst="roundRect">
            <a:avLst/>
          </a:prstGeom>
          <a:solidFill>
            <a:srgbClr val="026F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0" rtlCol="0" anchor="ctr"/>
          <a:lstStyle/>
          <a:p>
            <a:pPr algn="ctr"/>
            <a:r>
              <a:rPr lang="sv-SE" sz="1050" dirty="0"/>
              <a:t>2020</a:t>
            </a:r>
          </a:p>
        </p:txBody>
      </p:sp>
      <p:sp>
        <p:nvSpPr>
          <p:cNvPr id="6" name="Rubrik 5">
            <a:extLst>
              <a:ext uri="{FF2B5EF4-FFF2-40B4-BE49-F238E27FC236}">
                <a16:creationId xmlns:a16="http://schemas.microsoft.com/office/drawing/2014/main" id="{3CD3FAB9-A693-D243-81FB-C1313AFCB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724" y="365126"/>
            <a:ext cx="10938076" cy="74521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z="3600" dirty="0"/>
              <a:t>Övergripande tidplan (indikativ)</a:t>
            </a:r>
          </a:p>
        </p:txBody>
      </p:sp>
      <p:cxnSp>
        <p:nvCxnSpPr>
          <p:cNvPr id="17" name="Straight Arrow Connector 10">
            <a:extLst>
              <a:ext uri="{FF2B5EF4-FFF2-40B4-BE49-F238E27FC236}">
                <a16:creationId xmlns:a16="http://schemas.microsoft.com/office/drawing/2014/main" id="{DBB8C845-C6FA-C64A-9B61-E1FDF267BDD7}"/>
              </a:ext>
            </a:extLst>
          </p:cNvPr>
          <p:cNvCxnSpPr>
            <a:cxnSpLocks/>
          </p:cNvCxnSpPr>
          <p:nvPr/>
        </p:nvCxnSpPr>
        <p:spPr>
          <a:xfrm>
            <a:off x="415724" y="1295710"/>
            <a:ext cx="11303063" cy="0"/>
          </a:xfrm>
          <a:prstGeom prst="straightConnector1">
            <a:avLst/>
          </a:prstGeom>
          <a:ln w="57150">
            <a:solidFill>
              <a:srgbClr val="026FC0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5">
            <a:extLst>
              <a:ext uri="{FF2B5EF4-FFF2-40B4-BE49-F238E27FC236}">
                <a16:creationId xmlns:a16="http://schemas.microsoft.com/office/drawing/2014/main" id="{A61D2914-B03A-624E-853F-E23C291D1421}"/>
              </a:ext>
            </a:extLst>
          </p:cNvPr>
          <p:cNvSpPr/>
          <p:nvPr/>
        </p:nvSpPr>
        <p:spPr>
          <a:xfrm>
            <a:off x="2304473" y="1214193"/>
            <a:ext cx="163032" cy="163032"/>
          </a:xfrm>
          <a:prstGeom prst="ellipse">
            <a:avLst/>
          </a:prstGeom>
          <a:solidFill>
            <a:srgbClr val="026FC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855D2F22-E15C-A444-8B00-4E5847CF2578}"/>
              </a:ext>
            </a:extLst>
          </p:cNvPr>
          <p:cNvSpPr txBox="1"/>
          <p:nvPr/>
        </p:nvSpPr>
        <p:spPr>
          <a:xfrm>
            <a:off x="685618" y="1124167"/>
            <a:ext cx="653019" cy="1800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Q1</a:t>
            </a:r>
          </a:p>
        </p:txBody>
      </p:sp>
      <p:sp>
        <p:nvSpPr>
          <p:cNvPr id="20" name="Oval 17">
            <a:extLst>
              <a:ext uri="{FF2B5EF4-FFF2-40B4-BE49-F238E27FC236}">
                <a16:creationId xmlns:a16="http://schemas.microsoft.com/office/drawing/2014/main" id="{7E75B62A-EA6D-E643-AA33-F2339A96DC22}"/>
              </a:ext>
            </a:extLst>
          </p:cNvPr>
          <p:cNvSpPr/>
          <p:nvPr/>
        </p:nvSpPr>
        <p:spPr>
          <a:xfrm>
            <a:off x="465861" y="1214194"/>
            <a:ext cx="163032" cy="163032"/>
          </a:xfrm>
          <a:prstGeom prst="ellipse">
            <a:avLst/>
          </a:prstGeom>
          <a:solidFill>
            <a:srgbClr val="026FC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val 18">
            <a:extLst>
              <a:ext uri="{FF2B5EF4-FFF2-40B4-BE49-F238E27FC236}">
                <a16:creationId xmlns:a16="http://schemas.microsoft.com/office/drawing/2014/main" id="{4D0A7F27-4148-0944-B9EC-8A4D5CC50754}"/>
              </a:ext>
            </a:extLst>
          </p:cNvPr>
          <p:cNvSpPr/>
          <p:nvPr/>
        </p:nvSpPr>
        <p:spPr>
          <a:xfrm>
            <a:off x="1385167" y="1214194"/>
            <a:ext cx="163032" cy="163032"/>
          </a:xfrm>
          <a:prstGeom prst="ellipse">
            <a:avLst/>
          </a:prstGeom>
          <a:solidFill>
            <a:srgbClr val="026FC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Oval 15">
            <a:extLst>
              <a:ext uri="{FF2B5EF4-FFF2-40B4-BE49-F238E27FC236}">
                <a16:creationId xmlns:a16="http://schemas.microsoft.com/office/drawing/2014/main" id="{5A84460C-4C3C-E045-995D-AE7C8FC4FA75}"/>
              </a:ext>
            </a:extLst>
          </p:cNvPr>
          <p:cNvSpPr/>
          <p:nvPr/>
        </p:nvSpPr>
        <p:spPr>
          <a:xfrm>
            <a:off x="5061084" y="1214194"/>
            <a:ext cx="163032" cy="163032"/>
          </a:xfrm>
          <a:prstGeom prst="ellipse">
            <a:avLst/>
          </a:prstGeom>
          <a:solidFill>
            <a:srgbClr val="026FC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Oval 17">
            <a:extLst>
              <a:ext uri="{FF2B5EF4-FFF2-40B4-BE49-F238E27FC236}">
                <a16:creationId xmlns:a16="http://schemas.microsoft.com/office/drawing/2014/main" id="{5BB3E33B-FFD1-8748-9B32-897FE017A922}"/>
              </a:ext>
            </a:extLst>
          </p:cNvPr>
          <p:cNvSpPr/>
          <p:nvPr/>
        </p:nvSpPr>
        <p:spPr>
          <a:xfrm>
            <a:off x="3222472" y="1214195"/>
            <a:ext cx="163032" cy="163032"/>
          </a:xfrm>
          <a:prstGeom prst="ellipse">
            <a:avLst/>
          </a:prstGeom>
          <a:solidFill>
            <a:srgbClr val="026FC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Oval 18">
            <a:extLst>
              <a:ext uri="{FF2B5EF4-FFF2-40B4-BE49-F238E27FC236}">
                <a16:creationId xmlns:a16="http://schemas.microsoft.com/office/drawing/2014/main" id="{588F0D14-A8FC-4E41-83B3-589C28111714}"/>
              </a:ext>
            </a:extLst>
          </p:cNvPr>
          <p:cNvSpPr/>
          <p:nvPr/>
        </p:nvSpPr>
        <p:spPr>
          <a:xfrm>
            <a:off x="4141778" y="1214195"/>
            <a:ext cx="163032" cy="163032"/>
          </a:xfrm>
          <a:prstGeom prst="ellipse">
            <a:avLst/>
          </a:prstGeom>
          <a:solidFill>
            <a:srgbClr val="026FC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Oval 15">
            <a:extLst>
              <a:ext uri="{FF2B5EF4-FFF2-40B4-BE49-F238E27FC236}">
                <a16:creationId xmlns:a16="http://schemas.microsoft.com/office/drawing/2014/main" id="{7E052277-AFF3-B344-AEA5-530362770449}"/>
              </a:ext>
            </a:extLst>
          </p:cNvPr>
          <p:cNvSpPr/>
          <p:nvPr/>
        </p:nvSpPr>
        <p:spPr>
          <a:xfrm>
            <a:off x="7817695" y="1214192"/>
            <a:ext cx="163032" cy="163032"/>
          </a:xfrm>
          <a:prstGeom prst="ellipse">
            <a:avLst/>
          </a:prstGeom>
          <a:solidFill>
            <a:srgbClr val="026FC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Oval 17">
            <a:extLst>
              <a:ext uri="{FF2B5EF4-FFF2-40B4-BE49-F238E27FC236}">
                <a16:creationId xmlns:a16="http://schemas.microsoft.com/office/drawing/2014/main" id="{0F570E55-ED71-EA40-BEDA-61860D78523F}"/>
              </a:ext>
            </a:extLst>
          </p:cNvPr>
          <p:cNvSpPr/>
          <p:nvPr/>
        </p:nvSpPr>
        <p:spPr>
          <a:xfrm>
            <a:off x="5979083" y="1214193"/>
            <a:ext cx="163032" cy="163032"/>
          </a:xfrm>
          <a:prstGeom prst="ellipse">
            <a:avLst/>
          </a:prstGeom>
          <a:solidFill>
            <a:srgbClr val="026FC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Oval 18">
            <a:extLst>
              <a:ext uri="{FF2B5EF4-FFF2-40B4-BE49-F238E27FC236}">
                <a16:creationId xmlns:a16="http://schemas.microsoft.com/office/drawing/2014/main" id="{7552FC99-F7C6-D949-A464-9CF8F60EF1CD}"/>
              </a:ext>
            </a:extLst>
          </p:cNvPr>
          <p:cNvSpPr/>
          <p:nvPr/>
        </p:nvSpPr>
        <p:spPr>
          <a:xfrm>
            <a:off x="6898389" y="1214193"/>
            <a:ext cx="163032" cy="163032"/>
          </a:xfrm>
          <a:prstGeom prst="ellipse">
            <a:avLst/>
          </a:prstGeom>
          <a:solidFill>
            <a:srgbClr val="026FC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Oval 15">
            <a:extLst>
              <a:ext uri="{FF2B5EF4-FFF2-40B4-BE49-F238E27FC236}">
                <a16:creationId xmlns:a16="http://schemas.microsoft.com/office/drawing/2014/main" id="{A1ECEA36-49BF-6246-9085-C6CCBEA2AD9F}"/>
              </a:ext>
            </a:extLst>
          </p:cNvPr>
          <p:cNvSpPr/>
          <p:nvPr/>
        </p:nvSpPr>
        <p:spPr>
          <a:xfrm>
            <a:off x="10574306" y="1214193"/>
            <a:ext cx="163032" cy="163032"/>
          </a:xfrm>
          <a:prstGeom prst="ellipse">
            <a:avLst/>
          </a:prstGeom>
          <a:solidFill>
            <a:srgbClr val="026FC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Oval 17">
            <a:extLst>
              <a:ext uri="{FF2B5EF4-FFF2-40B4-BE49-F238E27FC236}">
                <a16:creationId xmlns:a16="http://schemas.microsoft.com/office/drawing/2014/main" id="{6357895A-954E-5243-AAD1-9AB66E028508}"/>
              </a:ext>
            </a:extLst>
          </p:cNvPr>
          <p:cNvSpPr/>
          <p:nvPr/>
        </p:nvSpPr>
        <p:spPr>
          <a:xfrm>
            <a:off x="8735694" y="1214194"/>
            <a:ext cx="163032" cy="163032"/>
          </a:xfrm>
          <a:prstGeom prst="ellipse">
            <a:avLst/>
          </a:prstGeom>
          <a:solidFill>
            <a:srgbClr val="026FC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Oval 18">
            <a:extLst>
              <a:ext uri="{FF2B5EF4-FFF2-40B4-BE49-F238E27FC236}">
                <a16:creationId xmlns:a16="http://schemas.microsoft.com/office/drawing/2014/main" id="{847A6015-6FC2-0148-89CA-BA2FAAA1B2D0}"/>
              </a:ext>
            </a:extLst>
          </p:cNvPr>
          <p:cNvSpPr/>
          <p:nvPr/>
        </p:nvSpPr>
        <p:spPr>
          <a:xfrm>
            <a:off x="9655000" y="1214194"/>
            <a:ext cx="163032" cy="163032"/>
          </a:xfrm>
          <a:prstGeom prst="ellipse">
            <a:avLst/>
          </a:prstGeom>
          <a:solidFill>
            <a:srgbClr val="026FC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TextBox 16">
            <a:extLst>
              <a:ext uri="{FF2B5EF4-FFF2-40B4-BE49-F238E27FC236}">
                <a16:creationId xmlns:a16="http://schemas.microsoft.com/office/drawing/2014/main" id="{BC0146B4-75E6-5E4A-ADB6-006F72C075F9}"/>
              </a:ext>
            </a:extLst>
          </p:cNvPr>
          <p:cNvSpPr txBox="1"/>
          <p:nvPr/>
        </p:nvSpPr>
        <p:spPr>
          <a:xfrm>
            <a:off x="1627535" y="1124167"/>
            <a:ext cx="653019" cy="1800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Q2</a:t>
            </a:r>
          </a:p>
        </p:txBody>
      </p:sp>
      <p:sp>
        <p:nvSpPr>
          <p:cNvPr id="88" name="TextBox 16">
            <a:extLst>
              <a:ext uri="{FF2B5EF4-FFF2-40B4-BE49-F238E27FC236}">
                <a16:creationId xmlns:a16="http://schemas.microsoft.com/office/drawing/2014/main" id="{B0BAF959-F2A7-6344-99ED-713D7DB9608B}"/>
              </a:ext>
            </a:extLst>
          </p:cNvPr>
          <p:cNvSpPr txBox="1"/>
          <p:nvPr/>
        </p:nvSpPr>
        <p:spPr>
          <a:xfrm>
            <a:off x="2518948" y="1127572"/>
            <a:ext cx="653019" cy="1800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Q3</a:t>
            </a:r>
          </a:p>
        </p:txBody>
      </p:sp>
      <p:sp>
        <p:nvSpPr>
          <p:cNvPr id="89" name="TextBox 16">
            <a:extLst>
              <a:ext uri="{FF2B5EF4-FFF2-40B4-BE49-F238E27FC236}">
                <a16:creationId xmlns:a16="http://schemas.microsoft.com/office/drawing/2014/main" id="{1C7EBD2D-9BD2-3748-83E6-3BACB24EF33F}"/>
              </a:ext>
            </a:extLst>
          </p:cNvPr>
          <p:cNvSpPr txBox="1"/>
          <p:nvPr/>
        </p:nvSpPr>
        <p:spPr>
          <a:xfrm>
            <a:off x="3460865" y="1127572"/>
            <a:ext cx="653019" cy="1800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Q4</a:t>
            </a:r>
          </a:p>
        </p:txBody>
      </p:sp>
      <p:sp>
        <p:nvSpPr>
          <p:cNvPr id="92" name="TextBox 16">
            <a:extLst>
              <a:ext uri="{FF2B5EF4-FFF2-40B4-BE49-F238E27FC236}">
                <a16:creationId xmlns:a16="http://schemas.microsoft.com/office/drawing/2014/main" id="{824C5CAA-24CC-C14F-9391-0A5BC3EFF502}"/>
              </a:ext>
            </a:extLst>
          </p:cNvPr>
          <p:cNvSpPr txBox="1"/>
          <p:nvPr/>
        </p:nvSpPr>
        <p:spPr>
          <a:xfrm>
            <a:off x="4332704" y="1126341"/>
            <a:ext cx="653019" cy="1800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Q1</a:t>
            </a:r>
          </a:p>
        </p:txBody>
      </p:sp>
      <p:sp>
        <p:nvSpPr>
          <p:cNvPr id="93" name="TextBox 16">
            <a:extLst>
              <a:ext uri="{FF2B5EF4-FFF2-40B4-BE49-F238E27FC236}">
                <a16:creationId xmlns:a16="http://schemas.microsoft.com/office/drawing/2014/main" id="{4328F313-5686-4049-B9FB-F884A110FAD4}"/>
              </a:ext>
            </a:extLst>
          </p:cNvPr>
          <p:cNvSpPr txBox="1"/>
          <p:nvPr/>
        </p:nvSpPr>
        <p:spPr>
          <a:xfrm>
            <a:off x="5274621" y="1126341"/>
            <a:ext cx="653019" cy="1800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Q2</a:t>
            </a:r>
          </a:p>
        </p:txBody>
      </p:sp>
      <p:sp>
        <p:nvSpPr>
          <p:cNvPr id="94" name="TextBox 16">
            <a:extLst>
              <a:ext uri="{FF2B5EF4-FFF2-40B4-BE49-F238E27FC236}">
                <a16:creationId xmlns:a16="http://schemas.microsoft.com/office/drawing/2014/main" id="{B00BE65A-30F9-3A4B-B6B5-3E366C909C4F}"/>
              </a:ext>
            </a:extLst>
          </p:cNvPr>
          <p:cNvSpPr txBox="1"/>
          <p:nvPr/>
        </p:nvSpPr>
        <p:spPr>
          <a:xfrm>
            <a:off x="6166034" y="1129746"/>
            <a:ext cx="653019" cy="1800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Q3</a:t>
            </a:r>
          </a:p>
        </p:txBody>
      </p:sp>
      <p:sp>
        <p:nvSpPr>
          <p:cNvPr id="95" name="TextBox 16">
            <a:extLst>
              <a:ext uri="{FF2B5EF4-FFF2-40B4-BE49-F238E27FC236}">
                <a16:creationId xmlns:a16="http://schemas.microsoft.com/office/drawing/2014/main" id="{EA0B8362-5F8D-464B-B5C7-3DF4C956AF8D}"/>
              </a:ext>
            </a:extLst>
          </p:cNvPr>
          <p:cNvSpPr txBox="1"/>
          <p:nvPr/>
        </p:nvSpPr>
        <p:spPr>
          <a:xfrm>
            <a:off x="7107951" y="1129746"/>
            <a:ext cx="653019" cy="1800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Q4</a:t>
            </a:r>
          </a:p>
        </p:txBody>
      </p:sp>
      <p:sp>
        <p:nvSpPr>
          <p:cNvPr id="96" name="TextBox 16">
            <a:extLst>
              <a:ext uri="{FF2B5EF4-FFF2-40B4-BE49-F238E27FC236}">
                <a16:creationId xmlns:a16="http://schemas.microsoft.com/office/drawing/2014/main" id="{0099661C-2F02-4241-B6F0-55DDBE2853EF}"/>
              </a:ext>
            </a:extLst>
          </p:cNvPr>
          <p:cNvSpPr txBox="1"/>
          <p:nvPr/>
        </p:nvSpPr>
        <p:spPr>
          <a:xfrm>
            <a:off x="8037665" y="1124167"/>
            <a:ext cx="653019" cy="1800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Q1</a:t>
            </a:r>
          </a:p>
        </p:txBody>
      </p:sp>
      <p:sp>
        <p:nvSpPr>
          <p:cNvPr id="97" name="TextBox 16">
            <a:extLst>
              <a:ext uri="{FF2B5EF4-FFF2-40B4-BE49-F238E27FC236}">
                <a16:creationId xmlns:a16="http://schemas.microsoft.com/office/drawing/2014/main" id="{5BBAF121-FD77-864E-AA23-10D5AB15C550}"/>
              </a:ext>
            </a:extLst>
          </p:cNvPr>
          <p:cNvSpPr txBox="1"/>
          <p:nvPr/>
        </p:nvSpPr>
        <p:spPr>
          <a:xfrm>
            <a:off x="8979582" y="1124167"/>
            <a:ext cx="653019" cy="1800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Q2</a:t>
            </a:r>
          </a:p>
        </p:txBody>
      </p:sp>
      <p:sp>
        <p:nvSpPr>
          <p:cNvPr id="98" name="TextBox 16">
            <a:extLst>
              <a:ext uri="{FF2B5EF4-FFF2-40B4-BE49-F238E27FC236}">
                <a16:creationId xmlns:a16="http://schemas.microsoft.com/office/drawing/2014/main" id="{1D95D30B-33AF-3A47-ABB8-75C98E74D2EF}"/>
              </a:ext>
            </a:extLst>
          </p:cNvPr>
          <p:cNvSpPr txBox="1"/>
          <p:nvPr/>
        </p:nvSpPr>
        <p:spPr>
          <a:xfrm>
            <a:off x="9870995" y="1127572"/>
            <a:ext cx="653019" cy="1800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Q3</a:t>
            </a:r>
          </a:p>
        </p:txBody>
      </p:sp>
      <p:sp>
        <p:nvSpPr>
          <p:cNvPr id="99" name="TextBox 16">
            <a:extLst>
              <a:ext uri="{FF2B5EF4-FFF2-40B4-BE49-F238E27FC236}">
                <a16:creationId xmlns:a16="http://schemas.microsoft.com/office/drawing/2014/main" id="{ED98F1CE-AAE1-4F49-BE5E-7FC65D3204D2}"/>
              </a:ext>
            </a:extLst>
          </p:cNvPr>
          <p:cNvSpPr txBox="1"/>
          <p:nvPr/>
        </p:nvSpPr>
        <p:spPr>
          <a:xfrm>
            <a:off x="10812912" y="1127572"/>
            <a:ext cx="653019" cy="1800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Q4</a:t>
            </a:r>
          </a:p>
        </p:txBody>
      </p:sp>
      <p:sp>
        <p:nvSpPr>
          <p:cNvPr id="101" name="Arrow: Pentagon 52">
            <a:extLst>
              <a:ext uri="{FF2B5EF4-FFF2-40B4-BE49-F238E27FC236}">
                <a16:creationId xmlns:a16="http://schemas.microsoft.com/office/drawing/2014/main" id="{2DF3478C-2519-AD4A-A57D-3A3474E8E55C}"/>
              </a:ext>
            </a:extLst>
          </p:cNvPr>
          <p:cNvSpPr/>
          <p:nvPr/>
        </p:nvSpPr>
        <p:spPr>
          <a:xfrm>
            <a:off x="901520" y="1678941"/>
            <a:ext cx="3322746" cy="159264"/>
          </a:xfrm>
          <a:prstGeom prst="homePlate">
            <a:avLst/>
          </a:prstGeom>
          <a:solidFill>
            <a:srgbClr val="026F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prstClr val="white"/>
                </a:solidFill>
                <a:latin typeface="Calibri"/>
              </a:rPr>
              <a:t>Planering</a:t>
            </a:r>
            <a:r>
              <a:rPr lang="en-US" sz="12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200" dirty="0" err="1">
                <a:solidFill>
                  <a:prstClr val="white"/>
                </a:solidFill>
                <a:latin typeface="Calibri"/>
              </a:rPr>
              <a:t>och</a:t>
            </a:r>
            <a:r>
              <a:rPr lang="en-US" sz="12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200" dirty="0" err="1">
                <a:solidFill>
                  <a:prstClr val="white"/>
                </a:solidFill>
                <a:latin typeface="Calibri"/>
              </a:rPr>
              <a:t>förberedelser</a:t>
            </a:r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9" name="Rak 108">
            <a:extLst>
              <a:ext uri="{FF2B5EF4-FFF2-40B4-BE49-F238E27FC236}">
                <a16:creationId xmlns:a16="http://schemas.microsoft.com/office/drawing/2014/main" id="{CA313026-F29F-2D43-8D87-5B68776CD0C3}"/>
              </a:ext>
            </a:extLst>
          </p:cNvPr>
          <p:cNvCxnSpPr>
            <a:cxnSpLocks/>
          </p:cNvCxnSpPr>
          <p:nvPr/>
        </p:nvCxnSpPr>
        <p:spPr>
          <a:xfrm>
            <a:off x="3614011" y="1335114"/>
            <a:ext cx="0" cy="494587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Arrow: Pentagon 52">
            <a:extLst>
              <a:ext uri="{FF2B5EF4-FFF2-40B4-BE49-F238E27FC236}">
                <a16:creationId xmlns:a16="http://schemas.microsoft.com/office/drawing/2014/main" id="{84E3FEC2-3350-9D40-92E6-CE3EA2D8C9AA}"/>
              </a:ext>
            </a:extLst>
          </p:cNvPr>
          <p:cNvSpPr/>
          <p:nvPr/>
        </p:nvSpPr>
        <p:spPr>
          <a:xfrm>
            <a:off x="1466682" y="1935553"/>
            <a:ext cx="3664875" cy="159264"/>
          </a:xfrm>
          <a:prstGeom prst="homePlate">
            <a:avLst/>
          </a:prstGeom>
          <a:solidFill>
            <a:srgbClr val="026F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prstClr val="white"/>
                </a:solidFill>
                <a:latin typeface="Calibri"/>
              </a:rPr>
              <a:t>Ansökningsprocesser</a:t>
            </a:r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Beslut 4">
            <a:extLst>
              <a:ext uri="{FF2B5EF4-FFF2-40B4-BE49-F238E27FC236}">
                <a16:creationId xmlns:a16="http://schemas.microsoft.com/office/drawing/2014/main" id="{F682DEBF-49ED-4D42-B17B-B19C4CCC95AD}"/>
              </a:ext>
            </a:extLst>
          </p:cNvPr>
          <p:cNvSpPr/>
          <p:nvPr/>
        </p:nvSpPr>
        <p:spPr>
          <a:xfrm>
            <a:off x="781318" y="1377224"/>
            <a:ext cx="240406" cy="249807"/>
          </a:xfrm>
          <a:prstGeom prst="flowChartDecisio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sv-SE" sz="1100" dirty="0">
                <a:solidFill>
                  <a:schemeClr val="tx1"/>
                </a:solidFill>
              </a:rPr>
              <a:t>Föreningens </a:t>
            </a:r>
            <a:br>
              <a:rPr lang="sv-SE" sz="1100" dirty="0">
                <a:solidFill>
                  <a:schemeClr val="tx1"/>
                </a:solidFill>
              </a:rPr>
            </a:br>
            <a:r>
              <a:rPr lang="sv-SE" sz="1100" dirty="0">
                <a:solidFill>
                  <a:schemeClr val="tx1"/>
                </a:solidFill>
              </a:rPr>
              <a:t>bildande</a:t>
            </a:r>
          </a:p>
        </p:txBody>
      </p:sp>
      <p:sp>
        <p:nvSpPr>
          <p:cNvPr id="104" name="Arrow: Pentagon 52">
            <a:extLst>
              <a:ext uri="{FF2B5EF4-FFF2-40B4-BE49-F238E27FC236}">
                <a16:creationId xmlns:a16="http://schemas.microsoft.com/office/drawing/2014/main" id="{8CA48ECB-6AB8-6544-97AE-C9F072925CAD}"/>
              </a:ext>
            </a:extLst>
          </p:cNvPr>
          <p:cNvSpPr/>
          <p:nvPr/>
        </p:nvSpPr>
        <p:spPr>
          <a:xfrm>
            <a:off x="5131558" y="2221435"/>
            <a:ext cx="1849298" cy="159264"/>
          </a:xfrm>
          <a:prstGeom prst="homePlate">
            <a:avLst/>
          </a:prstGeom>
          <a:solidFill>
            <a:srgbClr val="026F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prstClr val="white"/>
                </a:solidFill>
                <a:latin typeface="Calibri"/>
              </a:rPr>
              <a:t>Etapp</a:t>
            </a:r>
            <a:r>
              <a:rPr lang="en-US" sz="1200" dirty="0">
                <a:solidFill>
                  <a:prstClr val="white"/>
                </a:solidFill>
                <a:latin typeface="Calibri"/>
              </a:rPr>
              <a:t> 1 - </a:t>
            </a:r>
            <a:r>
              <a:rPr lang="en-US" sz="1200" dirty="0" err="1">
                <a:solidFill>
                  <a:prstClr val="white"/>
                </a:solidFill>
                <a:latin typeface="Calibri"/>
              </a:rPr>
              <a:t>Svarteskär</a:t>
            </a:r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8" name="Arrow: Pentagon 52">
            <a:extLst>
              <a:ext uri="{FF2B5EF4-FFF2-40B4-BE49-F238E27FC236}">
                <a16:creationId xmlns:a16="http://schemas.microsoft.com/office/drawing/2014/main" id="{84F8EED8-7FE6-4446-A703-B00223E2C1F2}"/>
              </a:ext>
            </a:extLst>
          </p:cNvPr>
          <p:cNvSpPr/>
          <p:nvPr/>
        </p:nvSpPr>
        <p:spPr>
          <a:xfrm>
            <a:off x="6067255" y="2462873"/>
            <a:ext cx="2757562" cy="159264"/>
          </a:xfrm>
          <a:prstGeom prst="homePlate">
            <a:avLst/>
          </a:prstGeom>
          <a:solidFill>
            <a:srgbClr val="026F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prstClr val="white"/>
                </a:solidFill>
                <a:latin typeface="Calibri"/>
              </a:rPr>
              <a:t>Etapp</a:t>
            </a:r>
            <a:r>
              <a:rPr lang="en-US" sz="1200" dirty="0">
                <a:solidFill>
                  <a:prstClr val="white"/>
                </a:solidFill>
                <a:latin typeface="Calibri"/>
              </a:rPr>
              <a:t> 2 - </a:t>
            </a:r>
            <a:r>
              <a:rPr lang="en-US" sz="1200" dirty="0" err="1">
                <a:solidFill>
                  <a:prstClr val="white"/>
                </a:solidFill>
                <a:latin typeface="Calibri"/>
              </a:rPr>
              <a:t>Ekeberg</a:t>
            </a:r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0" name="Arrow: Pentagon 52">
            <a:extLst>
              <a:ext uri="{FF2B5EF4-FFF2-40B4-BE49-F238E27FC236}">
                <a16:creationId xmlns:a16="http://schemas.microsoft.com/office/drawing/2014/main" id="{736E0652-0DC4-8F40-9847-8FB28A0B026B}"/>
              </a:ext>
            </a:extLst>
          </p:cNvPr>
          <p:cNvSpPr/>
          <p:nvPr/>
        </p:nvSpPr>
        <p:spPr>
          <a:xfrm>
            <a:off x="7899211" y="2704311"/>
            <a:ext cx="2757562" cy="159264"/>
          </a:xfrm>
          <a:prstGeom prst="homePlate">
            <a:avLst/>
          </a:prstGeom>
          <a:solidFill>
            <a:srgbClr val="026F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prstClr val="white"/>
                </a:solidFill>
                <a:latin typeface="Calibri"/>
              </a:rPr>
              <a:t>Etapp</a:t>
            </a:r>
            <a:r>
              <a:rPr lang="en-US" sz="1200" dirty="0">
                <a:solidFill>
                  <a:prstClr val="white"/>
                </a:solidFill>
                <a:latin typeface="Calibri"/>
              </a:rPr>
              <a:t> 3 – </a:t>
            </a:r>
            <a:r>
              <a:rPr lang="en-US" sz="1200" dirty="0" err="1">
                <a:solidFill>
                  <a:prstClr val="white"/>
                </a:solidFill>
                <a:latin typeface="Calibri"/>
              </a:rPr>
              <a:t>Persäng</a:t>
            </a:r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3" name="Rektangel med rundade hörn 122">
            <a:extLst>
              <a:ext uri="{FF2B5EF4-FFF2-40B4-BE49-F238E27FC236}">
                <a16:creationId xmlns:a16="http://schemas.microsoft.com/office/drawing/2014/main" id="{3CD77001-47F8-6B4C-8E49-039E69A9AA2C}"/>
              </a:ext>
            </a:extLst>
          </p:cNvPr>
          <p:cNvSpPr/>
          <p:nvPr/>
        </p:nvSpPr>
        <p:spPr>
          <a:xfrm>
            <a:off x="4985722" y="2129391"/>
            <a:ext cx="5751613" cy="787013"/>
          </a:xfrm>
          <a:prstGeom prst="roundRect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4" name="Arrow: Pentagon 52">
            <a:extLst>
              <a:ext uri="{FF2B5EF4-FFF2-40B4-BE49-F238E27FC236}">
                <a16:creationId xmlns:a16="http://schemas.microsoft.com/office/drawing/2014/main" id="{081E974B-5777-1D42-972F-C90D389DB9A1}"/>
              </a:ext>
            </a:extLst>
          </p:cNvPr>
          <p:cNvSpPr/>
          <p:nvPr/>
        </p:nvSpPr>
        <p:spPr>
          <a:xfrm>
            <a:off x="4223293" y="3220855"/>
            <a:ext cx="3627477" cy="159264"/>
          </a:xfrm>
          <a:prstGeom prst="homePlate">
            <a:avLst/>
          </a:prstGeom>
          <a:solidFill>
            <a:srgbClr val="026F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prstClr val="white"/>
                </a:solidFill>
                <a:latin typeface="Calibri"/>
              </a:rPr>
              <a:t>Projektering</a:t>
            </a:r>
            <a:r>
              <a:rPr lang="en-US" sz="12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200" dirty="0" err="1">
                <a:solidFill>
                  <a:prstClr val="white"/>
                </a:solidFill>
                <a:latin typeface="Calibri"/>
              </a:rPr>
              <a:t>sjöledning</a:t>
            </a:r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Arrow: Pentagon 52">
            <a:extLst>
              <a:ext uri="{FF2B5EF4-FFF2-40B4-BE49-F238E27FC236}">
                <a16:creationId xmlns:a16="http://schemas.microsoft.com/office/drawing/2014/main" id="{3D785694-2784-3D40-8E4F-F3B1B07D768F}"/>
              </a:ext>
            </a:extLst>
          </p:cNvPr>
          <p:cNvSpPr/>
          <p:nvPr/>
        </p:nvSpPr>
        <p:spPr>
          <a:xfrm>
            <a:off x="5484055" y="1454982"/>
            <a:ext cx="1221546" cy="159264"/>
          </a:xfrm>
          <a:prstGeom prst="homePlate">
            <a:avLst>
              <a:gd name="adj" fmla="val 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dirty="0" err="1">
                <a:solidFill>
                  <a:prstClr val="white"/>
                </a:solidFill>
                <a:latin typeface="Calibri"/>
              </a:rPr>
              <a:t>Sjönära</a:t>
            </a:r>
            <a:r>
              <a:rPr lang="en-US" sz="105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050" dirty="0" err="1">
                <a:solidFill>
                  <a:prstClr val="white"/>
                </a:solidFill>
                <a:latin typeface="Calibri"/>
              </a:rPr>
              <a:t>grävförbud</a:t>
            </a:r>
            <a:endParaRPr kumimoji="0" lang="en-US" sz="105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Arrow: Pentagon 52">
            <a:extLst>
              <a:ext uri="{FF2B5EF4-FFF2-40B4-BE49-F238E27FC236}">
                <a16:creationId xmlns:a16="http://schemas.microsoft.com/office/drawing/2014/main" id="{342AC6F5-77FE-5F4F-8196-8359ED13A21A}"/>
              </a:ext>
            </a:extLst>
          </p:cNvPr>
          <p:cNvSpPr/>
          <p:nvPr/>
        </p:nvSpPr>
        <p:spPr>
          <a:xfrm>
            <a:off x="1787805" y="1426886"/>
            <a:ext cx="1221546" cy="159264"/>
          </a:xfrm>
          <a:prstGeom prst="homePlate">
            <a:avLst>
              <a:gd name="adj" fmla="val 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dirty="0" err="1">
                <a:solidFill>
                  <a:prstClr val="white"/>
                </a:solidFill>
                <a:latin typeface="Calibri"/>
              </a:rPr>
              <a:t>Sjönära</a:t>
            </a:r>
            <a:r>
              <a:rPr lang="en-US" sz="105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050" dirty="0" err="1">
                <a:solidFill>
                  <a:prstClr val="white"/>
                </a:solidFill>
                <a:latin typeface="Calibri"/>
              </a:rPr>
              <a:t>grävförbud</a:t>
            </a:r>
            <a:endParaRPr kumimoji="0" lang="en-US" sz="105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44259E95-D1FC-E842-95AC-180BE776B039}"/>
              </a:ext>
            </a:extLst>
          </p:cNvPr>
          <p:cNvSpPr txBox="1"/>
          <p:nvPr/>
        </p:nvSpPr>
        <p:spPr>
          <a:xfrm>
            <a:off x="5679034" y="1558611"/>
            <a:ext cx="8210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800" i="1" dirty="0"/>
              <a:t>maj-september</a:t>
            </a:r>
          </a:p>
        </p:txBody>
      </p:sp>
      <p:sp>
        <p:nvSpPr>
          <p:cNvPr id="51" name="Arrow: Pentagon 52">
            <a:extLst>
              <a:ext uri="{FF2B5EF4-FFF2-40B4-BE49-F238E27FC236}">
                <a16:creationId xmlns:a16="http://schemas.microsoft.com/office/drawing/2014/main" id="{A1CE26A1-5B4C-F241-8196-F457D9E5E357}"/>
              </a:ext>
            </a:extLst>
          </p:cNvPr>
          <p:cNvSpPr/>
          <p:nvPr/>
        </p:nvSpPr>
        <p:spPr>
          <a:xfrm>
            <a:off x="3766975" y="2220316"/>
            <a:ext cx="1105878" cy="159264"/>
          </a:xfrm>
          <a:prstGeom prst="homePlate">
            <a:avLst/>
          </a:prstGeom>
          <a:solidFill>
            <a:srgbClr val="026F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prstClr val="white"/>
                </a:solidFill>
                <a:latin typeface="Calibri"/>
              </a:rPr>
              <a:t>Upphandling</a:t>
            </a:r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Arrow: Pentagon 52">
            <a:extLst>
              <a:ext uri="{FF2B5EF4-FFF2-40B4-BE49-F238E27FC236}">
                <a16:creationId xmlns:a16="http://schemas.microsoft.com/office/drawing/2014/main" id="{03BBAB9C-6E3A-0F47-BFE7-FCB275F917A6}"/>
              </a:ext>
            </a:extLst>
          </p:cNvPr>
          <p:cNvSpPr/>
          <p:nvPr/>
        </p:nvSpPr>
        <p:spPr>
          <a:xfrm>
            <a:off x="3102137" y="3464656"/>
            <a:ext cx="5722678" cy="159264"/>
          </a:xfrm>
          <a:prstGeom prst="homePlate">
            <a:avLst/>
          </a:prstGeom>
          <a:solidFill>
            <a:srgbClr val="026F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</a:t>
            </a:r>
            <a:r>
              <a:rPr lang="en-US" sz="1200" dirty="0" err="1">
                <a:solidFill>
                  <a:prstClr val="white"/>
                </a:solidFill>
                <a:latin typeface="Calibri"/>
              </a:rPr>
              <a:t>ntmäteriprocess</a:t>
            </a:r>
            <a:r>
              <a:rPr lang="en-US" sz="1200" dirty="0">
                <a:solidFill>
                  <a:prstClr val="white"/>
                </a:solidFill>
                <a:latin typeface="Calibri"/>
              </a:rPr>
              <a:t> (</a:t>
            </a:r>
            <a:r>
              <a:rPr lang="en-US" sz="1200" dirty="0" err="1">
                <a:solidFill>
                  <a:prstClr val="white"/>
                </a:solidFill>
                <a:latin typeface="Calibri"/>
              </a:rPr>
              <a:t>Gemensamhetsanläggning</a:t>
            </a:r>
            <a:r>
              <a:rPr lang="en-US" sz="1200" dirty="0">
                <a:solidFill>
                  <a:prstClr val="white"/>
                </a:solidFill>
                <a:latin typeface="Calibri"/>
              </a:rPr>
              <a:t>)</a:t>
            </a:r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Arrow: Pentagon 52">
            <a:extLst>
              <a:ext uri="{FF2B5EF4-FFF2-40B4-BE49-F238E27FC236}">
                <a16:creationId xmlns:a16="http://schemas.microsoft.com/office/drawing/2014/main" id="{76F594A2-9049-254F-A020-EE36B4369D91}"/>
              </a:ext>
            </a:extLst>
          </p:cNvPr>
          <p:cNvSpPr/>
          <p:nvPr/>
        </p:nvSpPr>
        <p:spPr>
          <a:xfrm>
            <a:off x="3766975" y="2462873"/>
            <a:ext cx="1105878" cy="159264"/>
          </a:xfrm>
          <a:prstGeom prst="homePlate">
            <a:avLst/>
          </a:prstGeom>
          <a:solidFill>
            <a:srgbClr val="026F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prstClr val="white"/>
                </a:solidFill>
                <a:latin typeface="Calibri"/>
              </a:rPr>
              <a:t>Projektledare</a:t>
            </a:r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6436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71335F9-2B01-994B-B6BB-28DD2810B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Beslutspunkter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79B2A0C-BCC6-CC4A-8EBA-A1EA612783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6225" lvl="1" indent="-265113"/>
            <a:r>
              <a:rPr lang="sv-SE" dirty="0"/>
              <a:t>Styrelsemedlem från </a:t>
            </a:r>
            <a:r>
              <a:rPr lang="sv-SE" dirty="0" err="1"/>
              <a:t>Persäng</a:t>
            </a:r>
            <a:r>
              <a:rPr lang="sv-SE" dirty="0"/>
              <a:t>			</a:t>
            </a:r>
          </a:p>
          <a:p>
            <a:pPr marL="276225" lvl="1" indent="-265113"/>
            <a:r>
              <a:rPr lang="sv-SE" dirty="0"/>
              <a:t>Försäkring				</a:t>
            </a:r>
          </a:p>
          <a:p>
            <a:pPr marL="276225" lvl="1" indent="-265113"/>
            <a:r>
              <a:rPr lang="sv-SE" dirty="0"/>
              <a:t>Ansöka för bildande av samfällighetsförening	  </a:t>
            </a:r>
          </a:p>
          <a:p>
            <a:pPr marL="276225" lvl="1" indent="-265113"/>
            <a:r>
              <a:rPr lang="sv-SE" dirty="0"/>
              <a:t>Avtal markupplåtelse			</a:t>
            </a:r>
          </a:p>
          <a:p>
            <a:pPr marL="276225" lvl="1" indent="-265113"/>
            <a:r>
              <a:rPr lang="sv-SE" dirty="0"/>
              <a:t>Avtal anslutning 				</a:t>
            </a:r>
          </a:p>
          <a:p>
            <a:pPr marL="276225" lvl="1" indent="-265113"/>
            <a:r>
              <a:rPr lang="sv-SE" dirty="0"/>
              <a:t>Regler för anslutning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080065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0B47492-C125-C240-B7F6-C7B428B1C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Nästa omedelbara steg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D6D934E-4CDE-F34C-A4A9-9A19DEBE02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Ansöka om etablering av samfällighetsförening (</a:t>
            </a:r>
            <a:r>
              <a:rPr lang="sv-SE" i="1" dirty="0" err="1"/>
              <a:t>Gemensamhetsansläggning</a:t>
            </a:r>
            <a:r>
              <a:rPr lang="sv-SE" i="1" dirty="0"/>
              <a:t> i senare skede</a:t>
            </a:r>
            <a:r>
              <a:rPr lang="sv-SE" dirty="0"/>
              <a:t>)</a:t>
            </a:r>
          </a:p>
          <a:p>
            <a:r>
              <a:rPr lang="sv-SE" dirty="0"/>
              <a:t>Upphandla entreprenad</a:t>
            </a:r>
          </a:p>
          <a:p>
            <a:r>
              <a:rPr lang="sv-SE" dirty="0"/>
              <a:t>Teckna anslutningsavtal</a:t>
            </a:r>
          </a:p>
          <a:p>
            <a:r>
              <a:rPr lang="sv-SE" dirty="0"/>
              <a:t>Uppdatera </a:t>
            </a:r>
            <a:r>
              <a:rPr lang="sv-SE" dirty="0" err="1"/>
              <a:t>flaton.se</a:t>
            </a:r>
            <a:r>
              <a:rPr lang="sv-SE" dirty="0"/>
              <a:t> med tillgänglig information</a:t>
            </a:r>
          </a:p>
          <a:p>
            <a:r>
              <a:rPr lang="sv-SE" dirty="0"/>
              <a:t>Fortsatt kontakt med styrelsen genom mejladressen </a:t>
            </a:r>
            <a:r>
              <a:rPr lang="sv-SE" dirty="0" err="1"/>
              <a:t>va@flaton.se</a:t>
            </a:r>
            <a:r>
              <a:rPr lang="sv-SE" dirty="0"/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2121652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9BBD11C-C970-A74F-9D6D-56DF4628581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sv-SE" dirty="0"/>
              <a:t>BAKGRUNDSMATERIAL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D39C76D-0465-B549-84F4-41D49F3B8F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854626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 5">
            <a:extLst>
              <a:ext uri="{FF2B5EF4-FFF2-40B4-BE49-F238E27FC236}">
                <a16:creationId xmlns:a16="http://schemas.microsoft.com/office/drawing/2014/main" id="{FEE921AA-4E0C-7B41-8630-9558162284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8101971"/>
              </p:ext>
            </p:extLst>
          </p:nvPr>
        </p:nvGraphicFramePr>
        <p:xfrm>
          <a:off x="729205" y="1420887"/>
          <a:ext cx="10624594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09556">
                  <a:extLst>
                    <a:ext uri="{9D8B030D-6E8A-4147-A177-3AD203B41FA5}">
                      <a16:colId xmlns:a16="http://schemas.microsoft.com/office/drawing/2014/main" val="1442160759"/>
                    </a:ext>
                  </a:extLst>
                </a:gridCol>
                <a:gridCol w="3315038">
                  <a:extLst>
                    <a:ext uri="{9D8B030D-6E8A-4147-A177-3AD203B41FA5}">
                      <a16:colId xmlns:a16="http://schemas.microsoft.com/office/drawing/2014/main" val="17997964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Ansvar för område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Namn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32791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dirty="0"/>
                        <a:t>Upphandling av entreprenad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Fredrik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51518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dirty="0"/>
                        <a:t>Ekonomi och budget-ansvarig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Joachim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49857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dirty="0"/>
                        <a:t>Försäkringar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Joachim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72891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dirty="0"/>
                        <a:t>Föreningsinformation &amp; medlemskommunikation (</a:t>
                      </a:r>
                      <a:r>
                        <a:rPr lang="sv-SE" dirty="0" err="1"/>
                        <a:t>flato.se</a:t>
                      </a:r>
                      <a:r>
                        <a:rPr lang="sv-SE" dirty="0"/>
                        <a:t>, Facebook </a:t>
                      </a:r>
                      <a:r>
                        <a:rPr lang="sv-SE" dirty="0" err="1"/>
                        <a:t>etc</a:t>
                      </a:r>
                      <a:r>
                        <a:rPr lang="sv-SE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Gunnar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97060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dirty="0"/>
                        <a:t>Ledningsnätsarkitektur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Anders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3709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Kontaktperson för Orust kommun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Anders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04689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dirty="0"/>
                        <a:t>Projektledning (</a:t>
                      </a:r>
                      <a:r>
                        <a:rPr lang="sv-SE" i="1" dirty="0"/>
                        <a:t>initialt engagera projektledare</a:t>
                      </a:r>
                      <a:r>
                        <a:rPr lang="sv-SE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Anders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99571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dirty="0"/>
                        <a:t>Myndigheter – tillstånd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Sven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51422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SKT-kontakt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Sven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19267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Styrelsens kontakt gentemot projektledaren &amp; entreprenören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Sven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8188515"/>
                  </a:ext>
                </a:extLst>
              </a:tr>
            </a:tbl>
          </a:graphicData>
        </a:graphic>
      </p:graphicFrame>
      <p:sp>
        <p:nvSpPr>
          <p:cNvPr id="3" name="Rubrik 1">
            <a:extLst>
              <a:ext uri="{FF2B5EF4-FFF2-40B4-BE49-F238E27FC236}">
                <a16:creationId xmlns:a16="http://schemas.microsoft.com/office/drawing/2014/main" id="{D84929E6-0D95-634E-B875-0FA722837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205" y="365125"/>
            <a:ext cx="10624595" cy="1325563"/>
          </a:xfrm>
        </p:spPr>
        <p:txBody>
          <a:bodyPr/>
          <a:lstStyle/>
          <a:p>
            <a:r>
              <a:rPr lang="sv-SE" dirty="0"/>
              <a:t>Ansvarsområden inom styrelsen</a:t>
            </a:r>
          </a:p>
        </p:txBody>
      </p:sp>
    </p:spTree>
    <p:extLst>
      <p:ext uri="{BB962C8B-B14F-4D97-AF65-F5344CB8AC3E}">
        <p14:creationId xmlns:p14="http://schemas.microsoft.com/office/powerpoint/2010/main" val="2742696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0D1892C-BA25-D449-AB64-EC8CBA820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Styrelsen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EA7699C-1195-774D-AF7D-C008BB7B8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sz="2000" dirty="0"/>
              <a:t>Fredrik Hallberg, ordförande</a:t>
            </a:r>
          </a:p>
          <a:p>
            <a:r>
              <a:rPr lang="sv-SE" sz="2000" dirty="0"/>
              <a:t>Joachim </a:t>
            </a:r>
            <a:r>
              <a:rPr lang="sv-SE" sz="2000" dirty="0" err="1"/>
              <a:t>Jungtell</a:t>
            </a:r>
            <a:r>
              <a:rPr lang="sv-SE" sz="2000" dirty="0"/>
              <a:t>, kassör</a:t>
            </a:r>
          </a:p>
          <a:p>
            <a:r>
              <a:rPr lang="sv-SE" sz="2000" dirty="0"/>
              <a:t>Gunnar </a:t>
            </a:r>
            <a:r>
              <a:rPr lang="sv-SE" sz="2000" dirty="0" err="1"/>
              <a:t>Hörding</a:t>
            </a:r>
            <a:r>
              <a:rPr lang="sv-SE" sz="2000" dirty="0"/>
              <a:t>, sekreterare</a:t>
            </a:r>
          </a:p>
          <a:p>
            <a:r>
              <a:rPr lang="sv-SE" sz="2000" dirty="0"/>
              <a:t>Henrik Lindh</a:t>
            </a:r>
          </a:p>
          <a:p>
            <a:r>
              <a:rPr lang="sv-SE" sz="2000" dirty="0"/>
              <a:t>Anders Andersson</a:t>
            </a:r>
          </a:p>
          <a:p>
            <a:r>
              <a:rPr lang="sv-SE" sz="2000" dirty="0"/>
              <a:t>Sten Andersson</a:t>
            </a:r>
          </a:p>
          <a:p>
            <a:r>
              <a:rPr lang="sv-SE" sz="2000" dirty="0"/>
              <a:t>Sven Jansson</a:t>
            </a:r>
          </a:p>
          <a:p>
            <a:r>
              <a:rPr lang="sv-SE" sz="2000" dirty="0"/>
              <a:t>Mats Martinsson (adjungerad)</a:t>
            </a:r>
          </a:p>
          <a:p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2258741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C41E864-F223-8E43-8F95-F91FF23AD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/>
              <a:t>Dagordning för </a:t>
            </a:r>
            <a:r>
              <a:rPr lang="sv-SE" dirty="0" err="1"/>
              <a:t>Flatö</a:t>
            </a:r>
            <a:r>
              <a:rPr lang="sv-SE" dirty="0"/>
              <a:t> VA-förening </a:t>
            </a:r>
            <a:br>
              <a:rPr lang="sv-SE" dirty="0"/>
            </a:br>
            <a:r>
              <a:rPr lang="sv-SE" sz="3100" dirty="0"/>
              <a:t>Extra föreningsstämma 2020 i </a:t>
            </a:r>
            <a:r>
              <a:rPr lang="sv-SE" sz="3100" dirty="0" err="1"/>
              <a:t>Flatö</a:t>
            </a:r>
            <a:r>
              <a:rPr lang="sv-SE" sz="3100" dirty="0"/>
              <a:t> kyrka 2020-10-25 </a:t>
            </a:r>
            <a:r>
              <a:rPr lang="sv-SE" sz="3100" dirty="0" err="1"/>
              <a:t>kl</a:t>
            </a:r>
            <a:r>
              <a:rPr lang="sv-SE" sz="3100" dirty="0"/>
              <a:t> 10:00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6CA27EE-0B97-DC4F-A112-4EFAF3B10E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sv-SE" sz="1800" dirty="0"/>
              <a:t>Mötets öppnande</a:t>
            </a:r>
          </a:p>
          <a:p>
            <a:r>
              <a:rPr lang="sv-SE" sz="1800" dirty="0"/>
              <a:t>Val av mötets ordförande och protokollförare</a:t>
            </a:r>
          </a:p>
          <a:p>
            <a:r>
              <a:rPr lang="sv-SE" sz="1800" dirty="0"/>
              <a:t>Val av 2 justeringsmän, tillika rösträknare</a:t>
            </a:r>
          </a:p>
          <a:p>
            <a:r>
              <a:rPr lang="sv-SE" sz="1800" dirty="0"/>
              <a:t>Fastställande av röstlängd (närvarolista)</a:t>
            </a:r>
          </a:p>
          <a:p>
            <a:r>
              <a:rPr lang="sv-SE" sz="1800" dirty="0"/>
              <a:t>Årsmötets behöriga utlysande</a:t>
            </a:r>
          </a:p>
          <a:p>
            <a:r>
              <a:rPr lang="sv-SE" sz="1800" dirty="0"/>
              <a:t>Information från styrelsen</a:t>
            </a:r>
          </a:p>
          <a:p>
            <a:r>
              <a:rPr lang="sv-SE" sz="1800" dirty="0"/>
              <a:t>Medlemsbeslut 					</a:t>
            </a:r>
          </a:p>
          <a:p>
            <a:r>
              <a:rPr lang="sv-SE" sz="1800" dirty="0"/>
              <a:t>Var protokollet kommer att finnas</a:t>
            </a:r>
          </a:p>
          <a:p>
            <a:r>
              <a:rPr lang="sv-SE" sz="1800" dirty="0"/>
              <a:t>Mötets avslutande</a:t>
            </a:r>
          </a:p>
          <a:p>
            <a:endParaRPr lang="sv-SE" sz="1800" dirty="0"/>
          </a:p>
        </p:txBody>
      </p:sp>
    </p:spTree>
    <p:extLst>
      <p:ext uri="{BB962C8B-B14F-4D97-AF65-F5344CB8AC3E}">
        <p14:creationId xmlns:p14="http://schemas.microsoft.com/office/powerpoint/2010/main" val="551591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C41E864-F223-8E43-8F95-F91FF23AD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/>
              <a:t>Dagordning för </a:t>
            </a:r>
            <a:r>
              <a:rPr lang="sv-SE" dirty="0" err="1"/>
              <a:t>Flatö</a:t>
            </a:r>
            <a:r>
              <a:rPr lang="sv-SE" dirty="0"/>
              <a:t> VA-förening </a:t>
            </a:r>
            <a:br>
              <a:rPr lang="sv-SE" dirty="0"/>
            </a:br>
            <a:r>
              <a:rPr lang="sv-SE" sz="3100" dirty="0"/>
              <a:t>Extra föreningsstämma 2020 i </a:t>
            </a:r>
            <a:r>
              <a:rPr lang="sv-SE" sz="3100" dirty="0" err="1"/>
              <a:t>Flatö</a:t>
            </a:r>
            <a:r>
              <a:rPr lang="sv-SE" sz="3100" dirty="0"/>
              <a:t> kyrka 2020-10-25 </a:t>
            </a:r>
            <a:r>
              <a:rPr lang="sv-SE" sz="3100" dirty="0" err="1"/>
              <a:t>kl</a:t>
            </a:r>
            <a:r>
              <a:rPr lang="sv-SE" sz="3100" dirty="0"/>
              <a:t> 10:00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6CA27EE-0B97-DC4F-A112-4EFAF3B10E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sv-SE" sz="1800" dirty="0"/>
              <a:t>Mötets öppnande</a:t>
            </a:r>
          </a:p>
          <a:p>
            <a:r>
              <a:rPr lang="sv-SE" sz="1800" dirty="0"/>
              <a:t>Val av mötets ordförande och protokollförare</a:t>
            </a:r>
          </a:p>
          <a:p>
            <a:r>
              <a:rPr lang="sv-SE" sz="1800" dirty="0"/>
              <a:t>Val av 2 justeringsmän, tillika rösträknare</a:t>
            </a:r>
          </a:p>
          <a:p>
            <a:r>
              <a:rPr lang="sv-SE" sz="1800" dirty="0"/>
              <a:t>Fastställande av röstlängd (närvarolista)</a:t>
            </a:r>
          </a:p>
          <a:p>
            <a:r>
              <a:rPr lang="sv-SE" sz="1800" dirty="0"/>
              <a:t>Årsmötets behöriga utlysande</a:t>
            </a:r>
          </a:p>
          <a:p>
            <a:r>
              <a:rPr lang="sv-SE" sz="1800" dirty="0"/>
              <a:t>Information från styrelsen</a:t>
            </a:r>
          </a:p>
          <a:p>
            <a:r>
              <a:rPr lang="sv-SE" sz="1800" dirty="0"/>
              <a:t>Medlemsbeslut 					</a:t>
            </a:r>
          </a:p>
          <a:p>
            <a:r>
              <a:rPr lang="sv-SE" sz="1800" dirty="0"/>
              <a:t>Var protokollet kommer att finnas</a:t>
            </a:r>
          </a:p>
          <a:p>
            <a:r>
              <a:rPr lang="sv-SE" sz="1800" dirty="0"/>
              <a:t>Mötets avslutande</a:t>
            </a:r>
          </a:p>
          <a:p>
            <a:endParaRPr lang="sv-SE" sz="1800" dirty="0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6E79A908-BB74-E143-98F2-4BB05191F3F6}"/>
              </a:ext>
            </a:extLst>
          </p:cNvPr>
          <p:cNvSpPr txBox="1"/>
          <p:nvPr/>
        </p:nvSpPr>
        <p:spPr>
          <a:xfrm>
            <a:off x="6998676" y="4157296"/>
            <a:ext cx="5076093" cy="1384995"/>
          </a:xfrm>
          <a:prstGeom prst="rect">
            <a:avLst/>
          </a:prstGeom>
          <a:noFill/>
          <a:ln>
            <a:solidFill>
              <a:srgbClr val="026FC0"/>
            </a:solidFill>
          </a:ln>
        </p:spPr>
        <p:txBody>
          <a:bodyPr wrap="square" rtlCol="0">
            <a:spAutoFit/>
          </a:bodyPr>
          <a:lstStyle/>
          <a:p>
            <a:pPr marL="276225" lvl="1" indent="-265113">
              <a:buFont typeface="Arial" panose="020B0604020202020204" pitchFamily="34" charset="0"/>
              <a:buChar char="•"/>
            </a:pPr>
            <a:r>
              <a:rPr lang="sv-SE" sz="1400" dirty="0"/>
              <a:t>Styrelsemedlem från </a:t>
            </a:r>
            <a:r>
              <a:rPr lang="sv-SE" sz="1400" dirty="0" err="1"/>
              <a:t>Persäng</a:t>
            </a:r>
            <a:r>
              <a:rPr lang="sv-SE" sz="1400" dirty="0"/>
              <a:t>			</a:t>
            </a:r>
          </a:p>
          <a:p>
            <a:pPr marL="276225" lvl="1" indent="-265113">
              <a:buFont typeface="Arial" panose="020B0604020202020204" pitchFamily="34" charset="0"/>
              <a:buChar char="•"/>
            </a:pPr>
            <a:r>
              <a:rPr lang="sv-SE" sz="1400" dirty="0"/>
              <a:t>Försäkring				</a:t>
            </a:r>
          </a:p>
          <a:p>
            <a:pPr marL="276225" lvl="1" indent="-265113">
              <a:buFont typeface="Arial" panose="020B0604020202020204" pitchFamily="34" charset="0"/>
              <a:buChar char="•"/>
            </a:pPr>
            <a:r>
              <a:rPr lang="sv-SE" sz="1400" dirty="0"/>
              <a:t>Ansöka för bildande av samfällighetsförening	  </a:t>
            </a:r>
          </a:p>
          <a:p>
            <a:pPr marL="276225" lvl="1" indent="-265113">
              <a:buFont typeface="Arial" panose="020B0604020202020204" pitchFamily="34" charset="0"/>
              <a:buChar char="•"/>
            </a:pPr>
            <a:r>
              <a:rPr lang="sv-SE" sz="1400" dirty="0"/>
              <a:t>Avtal markupplåtelse			</a:t>
            </a:r>
          </a:p>
          <a:p>
            <a:pPr marL="276225" lvl="1" indent="-265113">
              <a:buFont typeface="Arial" panose="020B0604020202020204" pitchFamily="34" charset="0"/>
              <a:buChar char="•"/>
            </a:pPr>
            <a:r>
              <a:rPr lang="sv-SE" sz="1400" dirty="0"/>
              <a:t>Avtal anslutning 				</a:t>
            </a:r>
          </a:p>
          <a:p>
            <a:pPr marL="276225" lvl="1" indent="-265113">
              <a:buFont typeface="Arial" panose="020B0604020202020204" pitchFamily="34" charset="0"/>
              <a:buChar char="•"/>
            </a:pPr>
            <a:r>
              <a:rPr lang="sv-SE" sz="1400" dirty="0"/>
              <a:t>Regler för anslutning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08CCAE75-509D-9E40-A635-0F5AEEF6DDE4}"/>
              </a:ext>
            </a:extLst>
          </p:cNvPr>
          <p:cNvSpPr txBox="1"/>
          <p:nvPr/>
        </p:nvSpPr>
        <p:spPr>
          <a:xfrm>
            <a:off x="6998677" y="2142062"/>
            <a:ext cx="5076093" cy="1815882"/>
          </a:xfrm>
          <a:prstGeom prst="rect">
            <a:avLst/>
          </a:prstGeom>
          <a:noFill/>
          <a:ln>
            <a:solidFill>
              <a:srgbClr val="026FC0"/>
            </a:solidFill>
          </a:ln>
        </p:spPr>
        <p:txBody>
          <a:bodyPr wrap="square" rtlCol="0">
            <a:spAutoFit/>
          </a:bodyPr>
          <a:lstStyle/>
          <a:p>
            <a:pPr marL="276225" indent="-265113">
              <a:buFont typeface="Arial" panose="020B0604020202020204" pitchFamily="34" charset="0"/>
              <a:buChar char="•"/>
            </a:pPr>
            <a:r>
              <a:rPr lang="sv-SE" sz="1400" dirty="0"/>
              <a:t>Första etappens ingående fastigheter (lista, karta)</a:t>
            </a:r>
          </a:p>
          <a:p>
            <a:pPr marL="276225" indent="-265113">
              <a:buFont typeface="Arial" panose="020B0604020202020204" pitchFamily="34" charset="0"/>
              <a:buChar char="•"/>
            </a:pPr>
            <a:r>
              <a:rPr lang="sv-SE" sz="1400" dirty="0"/>
              <a:t>Offertläge		</a:t>
            </a:r>
          </a:p>
          <a:p>
            <a:pPr marL="276225" indent="-265113">
              <a:buFont typeface="Arial" panose="020B0604020202020204" pitchFamily="34" charset="0"/>
              <a:buChar char="•"/>
            </a:pPr>
            <a:r>
              <a:rPr lang="sv-SE" sz="1400" dirty="0"/>
              <a:t>Orust Kommuns intresse i projektet	</a:t>
            </a:r>
          </a:p>
          <a:p>
            <a:pPr marL="276225" indent="-265113">
              <a:buFont typeface="Arial" panose="020B0604020202020204" pitchFamily="34" charset="0"/>
              <a:buChar char="•"/>
            </a:pPr>
            <a:r>
              <a:rPr lang="sv-SE" sz="1400" dirty="0"/>
              <a:t>Kostnadskalkyl				</a:t>
            </a:r>
          </a:p>
          <a:p>
            <a:pPr marL="276225" indent="-265113">
              <a:buFont typeface="Arial" panose="020B0604020202020204" pitchFamily="34" charset="0"/>
              <a:buChar char="•"/>
            </a:pPr>
            <a:r>
              <a:rPr lang="sv-SE" sz="1400" dirty="0"/>
              <a:t>Val av entreprenör  				</a:t>
            </a:r>
          </a:p>
          <a:p>
            <a:pPr marL="276225" indent="-265113">
              <a:buFont typeface="Arial" panose="020B0604020202020204" pitchFamily="34" charset="0"/>
              <a:buChar char="•"/>
            </a:pPr>
            <a:r>
              <a:rPr lang="sv-SE" sz="1400" dirty="0"/>
              <a:t>Val av projektledare </a:t>
            </a:r>
          </a:p>
          <a:p>
            <a:pPr marL="276225" indent="-265113">
              <a:buFont typeface="Arial" panose="020B0604020202020204" pitchFamily="34" charset="0"/>
              <a:buChar char="•"/>
            </a:pPr>
            <a:r>
              <a:rPr lang="sv-SE" sz="1400" dirty="0" err="1"/>
              <a:t>Persängs</a:t>
            </a:r>
            <a:r>
              <a:rPr lang="sv-SE" sz="1400" dirty="0"/>
              <a:t> andelstal   	</a:t>
            </a:r>
          </a:p>
          <a:p>
            <a:pPr marL="276225" indent="-265113">
              <a:buFont typeface="Arial" panose="020B0604020202020204" pitchFamily="34" charset="0"/>
              <a:buChar char="•"/>
            </a:pPr>
            <a:r>
              <a:rPr lang="sv-SE" sz="1400" dirty="0"/>
              <a:t>Tidplan</a:t>
            </a:r>
          </a:p>
        </p:txBody>
      </p:sp>
      <p:cxnSp>
        <p:nvCxnSpPr>
          <p:cNvPr id="6" name="Rak pil 5">
            <a:extLst>
              <a:ext uri="{FF2B5EF4-FFF2-40B4-BE49-F238E27FC236}">
                <a16:creationId xmlns:a16="http://schemas.microsoft.com/office/drawing/2014/main" id="{83C9F8A8-F44C-1E47-B9CC-6788D0E8541A}"/>
              </a:ext>
            </a:extLst>
          </p:cNvPr>
          <p:cNvCxnSpPr>
            <a:cxnSpLocks/>
          </p:cNvCxnSpPr>
          <p:nvPr/>
        </p:nvCxnSpPr>
        <p:spPr>
          <a:xfrm>
            <a:off x="3622876" y="3857266"/>
            <a:ext cx="3375801" cy="0"/>
          </a:xfrm>
          <a:prstGeom prst="straightConnector1">
            <a:avLst/>
          </a:prstGeom>
          <a:ln w="19050"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ak pil 6">
            <a:extLst>
              <a:ext uri="{FF2B5EF4-FFF2-40B4-BE49-F238E27FC236}">
                <a16:creationId xmlns:a16="http://schemas.microsoft.com/office/drawing/2014/main" id="{C86D2575-D923-2442-835D-BF74EB2206EC}"/>
              </a:ext>
            </a:extLst>
          </p:cNvPr>
          <p:cNvCxnSpPr>
            <a:cxnSpLocks/>
          </p:cNvCxnSpPr>
          <p:nvPr/>
        </p:nvCxnSpPr>
        <p:spPr>
          <a:xfrm>
            <a:off x="2650603" y="4238784"/>
            <a:ext cx="4348073" cy="0"/>
          </a:xfrm>
          <a:prstGeom prst="straightConnector1">
            <a:avLst/>
          </a:prstGeom>
          <a:ln w="19050"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2946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5B21B695-AF87-9C42-A3A8-1B20766AB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Vad har hänt sedan sist?</a:t>
            </a:r>
          </a:p>
        </p:txBody>
      </p:sp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69AC4E03-09C5-D54F-A937-39D1C3CF75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sz="2000" dirty="0"/>
              <a:t>Tecknat </a:t>
            </a:r>
            <a:r>
              <a:rPr lang="sv-SE" sz="2000" dirty="0" err="1"/>
              <a:t>medlemsavtal</a:t>
            </a:r>
            <a:r>
              <a:rPr lang="sv-SE" sz="2000" dirty="0"/>
              <a:t> med 96 fastigheter av 173 anmälda medlemmar</a:t>
            </a:r>
          </a:p>
          <a:p>
            <a:r>
              <a:rPr lang="sv-SE" sz="2000" dirty="0"/>
              <a:t>Projektplanering, inklusive ledningsdragning, finansiering, kalkyler, avtal, myndighetskontakter </a:t>
            </a:r>
            <a:r>
              <a:rPr lang="sv-SE" sz="2000" dirty="0" err="1"/>
              <a:t>etc</a:t>
            </a:r>
            <a:endParaRPr lang="sv-SE" sz="2000" dirty="0"/>
          </a:p>
          <a:p>
            <a:r>
              <a:rPr lang="sv-SE" sz="2000" dirty="0"/>
              <a:t>Ansökan vattenverksamhet, naturskyddsområde och strandskyddsdispens hos Länsstyrelsen godkänd</a:t>
            </a:r>
          </a:p>
          <a:p>
            <a:r>
              <a:rPr lang="sv-SE" sz="2000" dirty="0"/>
              <a:t>Erfarenhetsinhämtning från </a:t>
            </a:r>
            <a:r>
              <a:rPr lang="sv-SE" sz="2000" dirty="0" err="1"/>
              <a:t>Råssö</a:t>
            </a:r>
            <a:r>
              <a:rPr lang="sv-SE" sz="2000" dirty="0"/>
              <a:t> samt Skaftö</a:t>
            </a:r>
          </a:p>
          <a:p>
            <a:r>
              <a:rPr lang="sv-SE" sz="2000" dirty="0"/>
              <a:t>Dialog och planering med:</a:t>
            </a:r>
          </a:p>
          <a:p>
            <a:pPr lvl="1"/>
            <a:r>
              <a:rPr lang="sv-SE" sz="1600" dirty="0"/>
              <a:t>Orust kommun (sjöledning, anslutning, tidplan </a:t>
            </a:r>
            <a:r>
              <a:rPr lang="sv-SE" sz="1600" dirty="0" err="1"/>
              <a:t>etc</a:t>
            </a:r>
            <a:r>
              <a:rPr lang="sv-SE" sz="1600" dirty="0"/>
              <a:t>)</a:t>
            </a:r>
          </a:p>
          <a:p>
            <a:pPr lvl="1"/>
            <a:r>
              <a:rPr lang="sv-SE" sz="1600" dirty="0"/>
              <a:t>potentiella leverantörer (formell upphandling som nästa steg)</a:t>
            </a:r>
          </a:p>
          <a:p>
            <a:pPr lvl="1"/>
            <a:r>
              <a:rPr lang="sv-SE" sz="1600" dirty="0"/>
              <a:t>SKT (ledningsplanering </a:t>
            </a:r>
            <a:r>
              <a:rPr lang="sv-SE" sz="1600" dirty="0" err="1"/>
              <a:t>etc</a:t>
            </a:r>
            <a:r>
              <a:rPr lang="sv-SE" sz="1600" dirty="0"/>
              <a:t>)</a:t>
            </a:r>
          </a:p>
          <a:p>
            <a:r>
              <a:rPr lang="sv-SE" sz="2000" dirty="0"/>
              <a:t>Avtalsarbete</a:t>
            </a:r>
          </a:p>
          <a:p>
            <a:pPr marL="733425" lvl="2" indent="-265113"/>
            <a:r>
              <a:rPr lang="sv-SE" sz="1600" dirty="0"/>
              <a:t>Markupplåtelseavtal			</a:t>
            </a:r>
          </a:p>
          <a:p>
            <a:pPr marL="733425" lvl="2" indent="-265113"/>
            <a:r>
              <a:rPr lang="sv-SE" sz="1600" dirty="0"/>
              <a:t>Anslutningsavtal			</a:t>
            </a:r>
          </a:p>
          <a:p>
            <a:pPr marL="733425" lvl="2" indent="-265113"/>
            <a:r>
              <a:rPr lang="sv-SE" sz="1600" dirty="0"/>
              <a:t>Regler för anslutning</a:t>
            </a:r>
          </a:p>
          <a:p>
            <a:pPr lvl="1"/>
            <a:endParaRPr lang="sv-SE" sz="1600" dirty="0"/>
          </a:p>
          <a:p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677166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55A6FF3-C4D6-6548-84D0-E20BEADA3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Status-sammanställning per 24/10-2020</a:t>
            </a:r>
          </a:p>
        </p:txBody>
      </p:sp>
      <p:graphicFrame>
        <p:nvGraphicFramePr>
          <p:cNvPr id="4" name="Platshållare för innehåll 3">
            <a:extLst>
              <a:ext uri="{FF2B5EF4-FFF2-40B4-BE49-F238E27FC236}">
                <a16:creationId xmlns:a16="http://schemas.microsoft.com/office/drawing/2014/main" id="{805C3DB4-DBD0-0D4C-8A82-8516D2A695B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849324"/>
              </p:ext>
            </p:extLst>
          </p:nvPr>
        </p:nvGraphicFramePr>
        <p:xfrm>
          <a:off x="838200" y="1825625"/>
          <a:ext cx="105156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2102236330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474734190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013795235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911758070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055533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Antal (</a:t>
                      </a:r>
                      <a:r>
                        <a:rPr lang="sv-SE" i="1" dirty="0"/>
                        <a:t>cirka</a:t>
                      </a:r>
                      <a:r>
                        <a:rPr lang="sv-SE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err="1"/>
                        <a:t>Medlemsavtal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Medlemsavgift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Not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827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Etapp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78606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Etapp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106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Varav 53 </a:t>
                      </a:r>
                      <a:r>
                        <a:rPr lang="sv-SE" dirty="0" err="1"/>
                        <a:t>Persäng</a:t>
                      </a:r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14322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Senare etapp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70338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Totalt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173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134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6525884"/>
                  </a:ext>
                </a:extLst>
              </a:tr>
            </a:tbl>
          </a:graphicData>
        </a:graphic>
      </p:graphicFrame>
      <p:sp>
        <p:nvSpPr>
          <p:cNvPr id="3" name="textruta 2">
            <a:extLst>
              <a:ext uri="{FF2B5EF4-FFF2-40B4-BE49-F238E27FC236}">
                <a16:creationId xmlns:a16="http://schemas.microsoft.com/office/drawing/2014/main" id="{0D1C9ECF-60F6-2F45-9F5B-06BABDA359E6}"/>
              </a:ext>
            </a:extLst>
          </p:cNvPr>
          <p:cNvSpPr txBox="1"/>
          <p:nvPr/>
        </p:nvSpPr>
        <p:spPr>
          <a:xfrm>
            <a:off x="838200" y="3967317"/>
            <a:ext cx="6214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Etapp 1 och 2 är de vi planerar för i entreprenadupphandlingen</a:t>
            </a:r>
          </a:p>
        </p:txBody>
      </p:sp>
      <p:sp>
        <p:nvSpPr>
          <p:cNvPr id="5" name="Höger klammerparentes 4">
            <a:extLst>
              <a:ext uri="{FF2B5EF4-FFF2-40B4-BE49-F238E27FC236}">
                <a16:creationId xmlns:a16="http://schemas.microsoft.com/office/drawing/2014/main" id="{E3F246C3-F216-CE41-8CAD-7E40D2D2CFC8}"/>
              </a:ext>
            </a:extLst>
          </p:cNvPr>
          <p:cNvSpPr/>
          <p:nvPr/>
        </p:nvSpPr>
        <p:spPr>
          <a:xfrm>
            <a:off x="3480619" y="2290118"/>
            <a:ext cx="329381" cy="54781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E17C486B-1CE9-E245-B86F-030FAD2A7B98}"/>
              </a:ext>
            </a:extLst>
          </p:cNvPr>
          <p:cNvSpPr txBox="1"/>
          <p:nvPr/>
        </p:nvSpPr>
        <p:spPr>
          <a:xfrm>
            <a:off x="2353962" y="291768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11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0C5FA80E-A900-2A40-8464-24FBA36EFACF}"/>
              </a:ext>
            </a:extLst>
          </p:cNvPr>
          <p:cNvSpPr txBox="1"/>
          <p:nvPr/>
        </p:nvSpPr>
        <p:spPr>
          <a:xfrm>
            <a:off x="3910787" y="2379360"/>
            <a:ext cx="535724" cy="369332"/>
          </a:xfrm>
          <a:prstGeom prst="rect">
            <a:avLst/>
          </a:prstGeom>
          <a:solidFill>
            <a:schemeClr val="bg1"/>
          </a:solidFill>
          <a:ln>
            <a:solidFill>
              <a:srgbClr val="026FC0"/>
            </a:solidFill>
          </a:ln>
        </p:spPr>
        <p:txBody>
          <a:bodyPr wrap="none" rtlCol="0">
            <a:spAutoFit/>
          </a:bodyPr>
          <a:lstStyle/>
          <a:p>
            <a:r>
              <a:rPr lang="sv-SE" dirty="0"/>
              <a:t>149</a:t>
            </a:r>
          </a:p>
        </p:txBody>
      </p:sp>
      <p:sp>
        <p:nvSpPr>
          <p:cNvPr id="8" name="Höger klammerparentes 7">
            <a:extLst>
              <a:ext uri="{FF2B5EF4-FFF2-40B4-BE49-F238E27FC236}">
                <a16:creationId xmlns:a16="http://schemas.microsoft.com/office/drawing/2014/main" id="{EAAED823-DEF3-3C4C-BD02-CEC12F5456D6}"/>
              </a:ext>
            </a:extLst>
          </p:cNvPr>
          <p:cNvSpPr/>
          <p:nvPr/>
        </p:nvSpPr>
        <p:spPr>
          <a:xfrm>
            <a:off x="5527469" y="2294559"/>
            <a:ext cx="329381" cy="54781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E1231D5F-2A30-F341-AD24-C74C27685158}"/>
              </a:ext>
            </a:extLst>
          </p:cNvPr>
          <p:cNvSpPr txBox="1"/>
          <p:nvPr/>
        </p:nvSpPr>
        <p:spPr>
          <a:xfrm>
            <a:off x="5957637" y="2383801"/>
            <a:ext cx="418704" cy="369332"/>
          </a:xfrm>
          <a:prstGeom prst="rect">
            <a:avLst/>
          </a:prstGeom>
          <a:solidFill>
            <a:schemeClr val="bg1"/>
          </a:solidFill>
          <a:ln>
            <a:solidFill>
              <a:srgbClr val="026FC0"/>
            </a:solidFill>
          </a:ln>
        </p:spPr>
        <p:txBody>
          <a:bodyPr wrap="none" rtlCol="0">
            <a:spAutoFit/>
          </a:bodyPr>
          <a:lstStyle/>
          <a:p>
            <a:r>
              <a:rPr lang="sv-SE" dirty="0"/>
              <a:t>85</a:t>
            </a:r>
          </a:p>
        </p:txBody>
      </p:sp>
      <p:sp>
        <p:nvSpPr>
          <p:cNvPr id="10" name="Höger klammerparentes 9">
            <a:extLst>
              <a:ext uri="{FF2B5EF4-FFF2-40B4-BE49-F238E27FC236}">
                <a16:creationId xmlns:a16="http://schemas.microsoft.com/office/drawing/2014/main" id="{264776F6-7EA2-3340-9B0C-D70F6B6E3AE1}"/>
              </a:ext>
            </a:extLst>
          </p:cNvPr>
          <p:cNvSpPr/>
          <p:nvPr/>
        </p:nvSpPr>
        <p:spPr>
          <a:xfrm>
            <a:off x="7647124" y="2290118"/>
            <a:ext cx="329381" cy="54781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96904A5B-711F-984A-89E1-21189594C653}"/>
              </a:ext>
            </a:extLst>
          </p:cNvPr>
          <p:cNvSpPr txBox="1"/>
          <p:nvPr/>
        </p:nvSpPr>
        <p:spPr>
          <a:xfrm>
            <a:off x="8077292" y="2379360"/>
            <a:ext cx="535724" cy="369332"/>
          </a:xfrm>
          <a:prstGeom prst="rect">
            <a:avLst/>
          </a:prstGeom>
          <a:solidFill>
            <a:schemeClr val="bg1"/>
          </a:solidFill>
          <a:ln>
            <a:solidFill>
              <a:srgbClr val="026FC0"/>
            </a:solidFill>
          </a:ln>
        </p:spPr>
        <p:txBody>
          <a:bodyPr wrap="none" rtlCol="0">
            <a:spAutoFit/>
          </a:bodyPr>
          <a:lstStyle/>
          <a:p>
            <a:r>
              <a:rPr lang="sv-SE" dirty="0"/>
              <a:t>111</a:t>
            </a:r>
          </a:p>
        </p:txBody>
      </p:sp>
    </p:spTree>
    <p:extLst>
      <p:ext uri="{BB962C8B-B14F-4D97-AF65-F5344CB8AC3E}">
        <p14:creationId xmlns:p14="http://schemas.microsoft.com/office/powerpoint/2010/main" val="93697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6AD01FB4-179A-2642-B967-71F135E101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7740" y="335666"/>
            <a:ext cx="10112384" cy="6254757"/>
          </a:xfrm>
          <a:prstGeom prst="rect">
            <a:avLst/>
          </a:prstGeom>
        </p:spPr>
      </p:pic>
      <p:sp>
        <p:nvSpPr>
          <p:cNvPr id="2" name="Frihandsfigur 1">
            <a:extLst>
              <a:ext uri="{FF2B5EF4-FFF2-40B4-BE49-F238E27FC236}">
                <a16:creationId xmlns:a16="http://schemas.microsoft.com/office/drawing/2014/main" id="{0853AD0D-BD38-AB44-A18A-B6BB73631E29}"/>
              </a:ext>
            </a:extLst>
          </p:cNvPr>
          <p:cNvSpPr/>
          <p:nvPr/>
        </p:nvSpPr>
        <p:spPr>
          <a:xfrm>
            <a:off x="4527755" y="471948"/>
            <a:ext cx="6017342" cy="6135329"/>
          </a:xfrm>
          <a:custGeom>
            <a:avLst/>
            <a:gdLst>
              <a:gd name="connsiteX0" fmla="*/ 486697 w 6017342"/>
              <a:gd name="connsiteY0" fmla="*/ 5840362 h 6135329"/>
              <a:gd name="connsiteX1" fmla="*/ 0 w 6017342"/>
              <a:gd name="connsiteY1" fmla="*/ 4483510 h 6135329"/>
              <a:gd name="connsiteX2" fmla="*/ 516193 w 6017342"/>
              <a:gd name="connsiteY2" fmla="*/ 3760839 h 6135329"/>
              <a:gd name="connsiteX3" fmla="*/ 2993922 w 6017342"/>
              <a:gd name="connsiteY3" fmla="*/ 1873046 h 6135329"/>
              <a:gd name="connsiteX4" fmla="*/ 4365522 w 6017342"/>
              <a:gd name="connsiteY4" fmla="*/ 324465 h 6135329"/>
              <a:gd name="connsiteX5" fmla="*/ 5206180 w 6017342"/>
              <a:gd name="connsiteY5" fmla="*/ 0 h 6135329"/>
              <a:gd name="connsiteX6" fmla="*/ 5899355 w 6017342"/>
              <a:gd name="connsiteY6" fmla="*/ 722671 h 6135329"/>
              <a:gd name="connsiteX7" fmla="*/ 6017342 w 6017342"/>
              <a:gd name="connsiteY7" fmla="*/ 2050026 h 6135329"/>
              <a:gd name="connsiteX8" fmla="*/ 3746090 w 6017342"/>
              <a:gd name="connsiteY8" fmla="*/ 3657600 h 6135329"/>
              <a:gd name="connsiteX9" fmla="*/ 3082413 w 6017342"/>
              <a:gd name="connsiteY9" fmla="*/ 4439265 h 6135329"/>
              <a:gd name="connsiteX10" fmla="*/ 2964426 w 6017342"/>
              <a:gd name="connsiteY10" fmla="*/ 6135329 h 6135329"/>
              <a:gd name="connsiteX11" fmla="*/ 1592826 w 6017342"/>
              <a:gd name="connsiteY11" fmla="*/ 6105833 h 6135329"/>
              <a:gd name="connsiteX12" fmla="*/ 752168 w 6017342"/>
              <a:gd name="connsiteY12" fmla="*/ 5914104 h 6135329"/>
              <a:gd name="connsiteX13" fmla="*/ 486697 w 6017342"/>
              <a:gd name="connsiteY13" fmla="*/ 5840362 h 6135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017342" h="6135329">
                <a:moveTo>
                  <a:pt x="486697" y="5840362"/>
                </a:moveTo>
                <a:lnTo>
                  <a:pt x="0" y="4483510"/>
                </a:lnTo>
                <a:lnTo>
                  <a:pt x="516193" y="3760839"/>
                </a:lnTo>
                <a:lnTo>
                  <a:pt x="2993922" y="1873046"/>
                </a:lnTo>
                <a:lnTo>
                  <a:pt x="4365522" y="324465"/>
                </a:lnTo>
                <a:lnTo>
                  <a:pt x="5206180" y="0"/>
                </a:lnTo>
                <a:lnTo>
                  <a:pt x="5899355" y="722671"/>
                </a:lnTo>
                <a:lnTo>
                  <a:pt x="6017342" y="2050026"/>
                </a:lnTo>
                <a:lnTo>
                  <a:pt x="3746090" y="3657600"/>
                </a:lnTo>
                <a:lnTo>
                  <a:pt x="3082413" y="4439265"/>
                </a:lnTo>
                <a:lnTo>
                  <a:pt x="2964426" y="6135329"/>
                </a:lnTo>
                <a:lnTo>
                  <a:pt x="1592826" y="6105833"/>
                </a:lnTo>
                <a:lnTo>
                  <a:pt x="752168" y="5914104"/>
                </a:lnTo>
                <a:lnTo>
                  <a:pt x="486697" y="5840362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E002FBA8-42C8-F648-BB63-4D247DD3C4EA}"/>
              </a:ext>
            </a:extLst>
          </p:cNvPr>
          <p:cNvSpPr txBox="1"/>
          <p:nvPr/>
        </p:nvSpPr>
        <p:spPr>
          <a:xfrm>
            <a:off x="6043932" y="2569652"/>
            <a:ext cx="89248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sv-SE" dirty="0"/>
              <a:t>Etapp 1</a:t>
            </a:r>
          </a:p>
        </p:txBody>
      </p:sp>
    </p:spTree>
    <p:extLst>
      <p:ext uri="{BB962C8B-B14F-4D97-AF65-F5344CB8AC3E}">
        <p14:creationId xmlns:p14="http://schemas.microsoft.com/office/powerpoint/2010/main" val="27058519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>
            <a:extLst>
              <a:ext uri="{FF2B5EF4-FFF2-40B4-BE49-F238E27FC236}">
                <a16:creationId xmlns:a16="http://schemas.microsoft.com/office/drawing/2014/main" id="{0BCA369C-8C60-6844-992D-E25CCA0B6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380572" y="-2657368"/>
            <a:ext cx="7430856" cy="10515599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7880363F-0E20-3C46-BA18-AB784CC91432}"/>
              </a:ext>
            </a:extLst>
          </p:cNvPr>
          <p:cNvSpPr/>
          <p:nvPr/>
        </p:nvSpPr>
        <p:spPr>
          <a:xfrm>
            <a:off x="659757" y="752354"/>
            <a:ext cx="6041985" cy="3750198"/>
          </a:xfrm>
          <a:prstGeom prst="rect">
            <a:avLst/>
          </a:prstGeom>
          <a:solidFill>
            <a:srgbClr val="FFC000">
              <a:alpha val="3529"/>
            </a:srgbClr>
          </a:solidFill>
          <a:ln w="381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sv-SE" dirty="0">
                <a:solidFill>
                  <a:schemeClr val="tx1"/>
                </a:solidFill>
              </a:rPr>
              <a:t>Planeras inte för, </a:t>
            </a:r>
            <a:r>
              <a:rPr lang="sv-SE" dirty="0" err="1">
                <a:solidFill>
                  <a:schemeClr val="tx1"/>
                </a:solidFill>
              </a:rPr>
              <a:t>pga</a:t>
            </a:r>
            <a:r>
              <a:rPr lang="sv-SE" dirty="0">
                <a:solidFill>
                  <a:schemeClr val="tx1"/>
                </a:solidFill>
              </a:rPr>
              <a:t> för få </a:t>
            </a:r>
            <a:br>
              <a:rPr lang="sv-SE" dirty="0">
                <a:solidFill>
                  <a:schemeClr val="tx1"/>
                </a:solidFill>
              </a:rPr>
            </a:br>
            <a:r>
              <a:rPr lang="sv-SE" dirty="0">
                <a:solidFill>
                  <a:schemeClr val="tx1"/>
                </a:solidFill>
              </a:rPr>
              <a:t>anmälda fastigheter</a:t>
            </a:r>
          </a:p>
        </p:txBody>
      </p:sp>
    </p:spTree>
    <p:extLst>
      <p:ext uri="{BB962C8B-B14F-4D97-AF65-F5344CB8AC3E}">
        <p14:creationId xmlns:p14="http://schemas.microsoft.com/office/powerpoint/2010/main" val="3883679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8D1895B2-BB6B-9B4B-BD76-1C5234ED41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2442643" y="-1412496"/>
            <a:ext cx="6805143" cy="9630136"/>
          </a:xfr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6F85953B-9243-4846-B2E5-BB7D87D18748}"/>
              </a:ext>
            </a:extLst>
          </p:cNvPr>
          <p:cNvSpPr/>
          <p:nvPr/>
        </p:nvSpPr>
        <p:spPr>
          <a:xfrm>
            <a:off x="115747" y="995423"/>
            <a:ext cx="5301205" cy="3113590"/>
          </a:xfrm>
          <a:prstGeom prst="rect">
            <a:avLst/>
          </a:prstGeom>
          <a:solidFill>
            <a:srgbClr val="FFC000">
              <a:alpha val="3529"/>
            </a:srgbClr>
          </a:solidFill>
          <a:ln w="381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sv-SE" dirty="0">
                <a:solidFill>
                  <a:schemeClr val="tx1"/>
                </a:solidFill>
              </a:rPr>
              <a:t>Planeras inte för, </a:t>
            </a:r>
            <a:r>
              <a:rPr lang="sv-SE" dirty="0" err="1">
                <a:solidFill>
                  <a:schemeClr val="tx1"/>
                </a:solidFill>
              </a:rPr>
              <a:t>pga</a:t>
            </a:r>
            <a:r>
              <a:rPr lang="sv-SE" dirty="0">
                <a:solidFill>
                  <a:schemeClr val="tx1"/>
                </a:solidFill>
              </a:rPr>
              <a:t> för få </a:t>
            </a:r>
            <a:br>
              <a:rPr lang="sv-SE" dirty="0">
                <a:solidFill>
                  <a:schemeClr val="tx1"/>
                </a:solidFill>
              </a:rPr>
            </a:br>
            <a:r>
              <a:rPr lang="sv-SE" dirty="0">
                <a:solidFill>
                  <a:schemeClr val="tx1"/>
                </a:solidFill>
              </a:rPr>
              <a:t>anmälda fastigheter</a:t>
            </a:r>
          </a:p>
        </p:txBody>
      </p:sp>
    </p:spTree>
    <p:extLst>
      <p:ext uri="{BB962C8B-B14F-4D97-AF65-F5344CB8AC3E}">
        <p14:creationId xmlns:p14="http://schemas.microsoft.com/office/powerpoint/2010/main" val="27558565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32254</TotalTime>
  <Words>1046</Words>
  <Application>Microsoft Macintosh PowerPoint</Application>
  <PresentationFormat>Bredbild</PresentationFormat>
  <Paragraphs>258</Paragraphs>
  <Slides>17</Slides>
  <Notes>2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Office-tema</vt:lpstr>
      <vt:lpstr>Flatö VA förening</vt:lpstr>
      <vt:lpstr>Styrelsen</vt:lpstr>
      <vt:lpstr>Dagordning för Flatö VA-förening  Extra föreningsstämma 2020 i Flatö kyrka 2020-10-25 kl 10:00</vt:lpstr>
      <vt:lpstr>Dagordning för Flatö VA-förening  Extra föreningsstämma 2020 i Flatö kyrka 2020-10-25 kl 10:00</vt:lpstr>
      <vt:lpstr>Vad har hänt sedan sist?</vt:lpstr>
      <vt:lpstr>Status-sammanställning per 24/10-2020</vt:lpstr>
      <vt:lpstr>PowerPoint-presentation</vt:lpstr>
      <vt:lpstr>PowerPoint-presentation</vt:lpstr>
      <vt:lpstr>PowerPoint-presentation</vt:lpstr>
      <vt:lpstr>Sjöledningsetablering Planering pågår, och styrs av Länsstyrelsens tillstånd</vt:lpstr>
      <vt:lpstr>Kostnadsindikationer (inklusive moms) slutlig budget kan göras först efter att vi vet antalet fastigheter samt har kontrakterat entreprenör</vt:lpstr>
      <vt:lpstr>Potentiella leverantörer till upphandling </vt:lpstr>
      <vt:lpstr>Övergripande tidplan (indikativ)</vt:lpstr>
      <vt:lpstr>Beslutspunkter</vt:lpstr>
      <vt:lpstr>Nästa omedelbara steg</vt:lpstr>
      <vt:lpstr>BAKGRUNDSMATERIAL</vt:lpstr>
      <vt:lpstr>Ansvarsområden inom styrelsen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Flatö VA förening</dc:title>
  <dc:creator>Fredrik Hallberg</dc:creator>
  <cp:lastModifiedBy>Fredrik Hallberg</cp:lastModifiedBy>
  <cp:revision>70</cp:revision>
  <cp:lastPrinted>2020-09-26T07:13:55Z</cp:lastPrinted>
  <dcterms:created xsi:type="dcterms:W3CDTF">2020-05-17T15:43:56Z</dcterms:created>
  <dcterms:modified xsi:type="dcterms:W3CDTF">2020-10-24T12:44:18Z</dcterms:modified>
</cp:coreProperties>
</file>