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7" r:id="rId9"/>
    <p:sldId id="263" r:id="rId10"/>
    <p:sldId id="264" r:id="rId11"/>
    <p:sldId id="265" r:id="rId12"/>
    <p:sldId id="288" r:id="rId13"/>
    <p:sldId id="268" r:id="rId14"/>
    <p:sldId id="269" r:id="rId15"/>
    <p:sldId id="270" r:id="rId16"/>
    <p:sldId id="271" r:id="rId17"/>
    <p:sldId id="272" r:id="rId18"/>
    <p:sldId id="289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7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elvetica Neue" panose="020B0604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PMO0TnVqHa6VGTTrdOGnoMWRk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723CD4-9393-42F5-93D3-02F3DDA03A84}">
  <a:tblStyle styleId="{E4723CD4-9393-42F5-93D3-02F3DDA03A8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83B88B-426A-4448-993E-45FF7632C17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 snapToObjects="1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6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1.fntdata" /><Relationship Id="rId42" Type="http://customschemas.google.com/relationships/presentationmetadata" Target="meta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notesMaster" Target="notesMasters/notesMaster1.xml" /><Relationship Id="rId38" Type="http://schemas.openxmlformats.org/officeDocument/2006/relationships/font" Target="fonts/font5.fntdata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font" Target="fonts/font8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font" Target="fonts/font4.fntdata" /><Relationship Id="rId40" Type="http://schemas.openxmlformats.org/officeDocument/2006/relationships/font" Target="fonts/font7.fntdata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3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font" Target="fonts/font2.fntdata" /><Relationship Id="rId43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192de9f8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2192de9f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/>
              <a:t>Vägverket har fyra (4) månaders handläggningstid, vilka startar när vi definierat samtliga 11 vägövergångar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/>
              <a:t>Det krävs en bottenundersökning (kartering), vilken just nu inte finns i budget. Kommunen behöver inte upphandla denna, utan den kan upphandlas av VA-föreningen.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/>
              <a:t>Sjöledningsentreprenör måste vara upphandlad i aug-sep. Då måste kommunen ha en kalkyl presenterad för politiken i maj.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Prognosen</a:t>
            </a:r>
            <a:r>
              <a:rPr lang="sv-S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är att entreprenaden blir något billigare än ursprunglig budget, men vi bibehåller budget-siffrorna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/>
              <a:t>Vägverket har fyra (4) månaders handläggningstid, vilka startar när vi definierat samtliga 11 vägövergångar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/>
              <a:t>Det krävs en bottenundersökning (kartering), vilken just nu inte finns i budget. Kommunen behöver inte upphandla denna, utan den kan upphandlas av VA-föreningen.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/>
              <a:t>Sjöledningsentreprenör måste vara upphandlad i aug-sep. Då måste kommunen ha en kalkyl presenterad för politiken i maj.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12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När anslutningen till kommunens nät görs behöver vi komma överens om "tidpunkt för anvisad förbindelse".  Om vi tex gör den fysiska kopplingen den 20/4 kan vi komma överens om ett datum då vi nyttjar anslutningen tex 20/5. Vid den tidpunkten ska vi betala alla de anslutningsavgifter som då är aktuella. Då börjar också förbrukningsavgifter att debiteras.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Aktuella bostadsenhetsavgifter är: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Vatten: 18 324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Avlopp: 27 486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Summa: 45 810</a:t>
            </a:r>
            <a:b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Föreningens anslutningskostnad; 132 337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Betalningsdatum för förbrukningsavgifter 28/2, 31/5, 31/8, 30/11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1" name="Google Shape;4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Sammanfattning av nuläget i Etapp 2, 220326</a:t>
            </a:r>
            <a:b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 vårt senaste möte beslutad vi att skicka ut förfrågningsunderlag till fyra leverantörer för att snarast få in prisbilder/offerter av hur grävning, ev sprängning och rördragning kan utföras och till vilka priser. Först då kan vi i projektet få en klar uppfattning av vad det kommer att kosta per fastighet och utifrån det kan vi göra en fördelning av kostnaderna.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 har tagit lite längre tid än planerat att få kartorna färdiga i rätt format, så utskicket till leverantören sker i början av nästa vecka. Svarstiden beräknas till ca två veckor innan vi får offerterna eller beräkningarna tillbaka. Då träffas vi i arbetsgruppen igen och går igenom de inkomna förslagen och bestämmer vilket/vilka vi vill gå vidare med.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Parallellt med detta försöker vi få med fler fastigheter. Vi bedömer att det blir lättare under våren när fler sommargäster är på plats och prisbilden per fastighet förhoppningsvis har klarnat.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sv-SE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För närvarande har vi intresseanmälningar och/eller medlemsavtal med Tranevikens 60 fastigheter samt ytterligare 64 fastigheter i Kila, Bua, Kastet, Kasen och Korsgård. Till detta kommer en potential på ytterligare ca 5-8 fastigheter, dvs totalt drygt 130 fastigheter.</a:t>
            </a: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med bildtext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ät rubrik och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passad layout">
  <p:cSld name="Anpassad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 txBox="1">
            <a:spLocks noGrp="1"/>
          </p:cNvSpPr>
          <p:nvPr>
            <p:ph type="title"/>
          </p:nvPr>
        </p:nvSpPr>
        <p:spPr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3"/>
          <p:cNvSpPr txBox="1">
            <a:spLocks noGrp="1"/>
          </p:cNvSpPr>
          <p:nvPr>
            <p:ph type="dt" idx="10"/>
          </p:nvPr>
        </p:nvSpPr>
        <p:spPr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3"/>
          <p:cNvSpPr txBox="1">
            <a:spLocks noGrp="1"/>
          </p:cNvSpPr>
          <p:nvPr>
            <p:ph type="ftr" idx="11"/>
          </p:nvPr>
        </p:nvSpPr>
        <p:spPr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sldNum" idx="12"/>
          </p:nvPr>
        </p:nvSpPr>
        <p:spPr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">
  <p:cSld name="Head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132916" y="6356350"/>
            <a:ext cx="7052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delar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5" name="Google Shape;15;p29"/>
          <p:cNvSpPr txBox="1"/>
          <p:nvPr/>
        </p:nvSpPr>
        <p:spPr>
          <a:xfrm>
            <a:off x="9936569" y="6488668"/>
            <a:ext cx="22057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FLATÖ </a:t>
            </a:r>
            <a:r>
              <a:rPr lang="sv-SE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VA</a:t>
            </a:r>
            <a:r>
              <a:rPr lang="sv-SE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Förening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9" descr="Stänk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380616" y="6238455"/>
            <a:ext cx="684212" cy="6842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3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7" Type="http://schemas.openxmlformats.org/officeDocument/2006/relationships/image" Target="../media/image15.jp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g" /><Relationship Id="rId5" Type="http://schemas.openxmlformats.org/officeDocument/2006/relationships/image" Target="../media/image13.jpg" /><Relationship Id="rId4" Type="http://schemas.openxmlformats.org/officeDocument/2006/relationships/image" Target="../media/image12.jp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4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va@flaton.se" TargetMode="Externa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/>
        </p:nvSpPr>
        <p:spPr>
          <a:xfrm>
            <a:off x="6096000" y="5248275"/>
            <a:ext cx="1270800" cy="1270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" descr="En bild som visar vatten, utomhus, solnedgång, moln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12" y="228599"/>
            <a:ext cx="4831517" cy="6442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>
            <a:spLocks noGrp="1"/>
          </p:cNvSpPr>
          <p:nvPr>
            <p:ph type="ctrTitle"/>
          </p:nvPr>
        </p:nvSpPr>
        <p:spPr>
          <a:xfrm>
            <a:off x="4377800" y="1122363"/>
            <a:ext cx="715058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sv-SE"/>
              <a:t>Flatö VA förening</a:t>
            </a:r>
            <a:endParaRPr/>
          </a:p>
        </p:txBody>
      </p:sp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5278056" y="3602038"/>
            <a:ext cx="538994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v-SE"/>
              <a:t>Årsmöte</a:t>
            </a:r>
            <a:br>
              <a:rPr lang="sv-SE"/>
            </a:br>
            <a:r>
              <a:rPr lang="sv-SE"/>
              <a:t>2022-04-09</a:t>
            </a:r>
            <a:endParaRPr/>
          </a:p>
        </p:txBody>
      </p:sp>
      <p:sp>
        <p:nvSpPr>
          <p:cNvPr id="106" name="Google Shape;106;p1"/>
          <p:cNvSpPr/>
          <p:nvPr/>
        </p:nvSpPr>
        <p:spPr>
          <a:xfrm rot="5400000">
            <a:off x="6456682" y="5601076"/>
            <a:ext cx="757618" cy="564399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682581" y="40475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Verksamhetsberättelse för årsredovisning</a:t>
            </a:r>
            <a:endParaRPr/>
          </a:p>
        </p:txBody>
      </p:sp>
      <p:sp>
        <p:nvSpPr>
          <p:cNvPr id="168" name="Google Shape;168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96131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151 anslutningsavtal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ansökt och fått Orust Kommuns, Länsstyrelsens och Trafikverkets tillstånd för ledningsdragning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valt leverantör av pumpsystem och träffat avtal med entreprenör för ledningsdragning av VA-systemet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inköpsavtal om ansamlande avloppsbrunn samt tryckhöjande pumpstation för vatten, och tecknat avtal för deras placering inom Korsgård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utsett en projektsamordnare (Sven Jansson) för föreningens kontakter med entreprenören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avtal med Orust Kommun om anslutning till kommunens VA-nät för högst 300 fastigheter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61 avtal om markupplåtelse för de fastigheter där ledningar ska förläggas inom eller nära respektive fastighet		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påbörjat ledningsdragning på Flatön och Ängön för fastigheterna i etapp 1, finansierat genom fastighetsägarnas insats av kapital i förskott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12 avtal om förberedd anslutning, främst för fastigheter eller ännu ej avstyckade tomter, som behöver underlag för förhandsbesked om bygglov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ansökt till Länsstyrelsen om LOVA-bidrag men fått avslag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ansökt men fått avslag angående Orust Kommuns byggansvar och finansiering av sjöledningen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avtal med redovisningsfirman Baker Tilly i Ljungskile, som stöd för styrning och uppföljning av föreningens ekonomi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tecknat ansvars- och personförsäkring för styrelsen</a:t>
            </a:r>
            <a:endParaRPr sz="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ansökt till Lantmäteriet för bildande av gemensamhetsanläggning och samfällighetsförening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sv-SE" sz="1200">
                <a:latin typeface="Times New Roman"/>
                <a:ea typeface="Times New Roman"/>
                <a:cs typeface="Times New Roman"/>
                <a:sym typeface="Times New Roman"/>
              </a:rPr>
              <a:t>påbörjat arbetet med en eventuell andra utbyggnadsetapp , genom att bilda en projektgrupp, som i samverkan med styrelsen kan driva planeringen framåt</a:t>
            </a:r>
            <a:endParaRPr sz="800"/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8931059" y="1825625"/>
            <a:ext cx="2868460" cy="4031348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10"/>
          <p:cNvSpPr txBox="1"/>
          <p:nvPr/>
        </p:nvSpPr>
        <p:spPr>
          <a:xfrm>
            <a:off x="838200" y="1494036"/>
            <a:ext cx="14959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Föreningen har: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97AB2C7-56EF-614D-BF99-2EA29A83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59" y="360826"/>
            <a:ext cx="8529881" cy="5773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81567AD-3B20-C849-8ADD-F29B10435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755900"/>
            <a:ext cx="2226278" cy="2889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7B0F9DD-966B-6548-89BD-28A2DFD96675}"/>
              </a:ext>
            </a:extLst>
          </p:cNvPr>
          <p:cNvSpPr txBox="1"/>
          <p:nvPr/>
        </p:nvSpPr>
        <p:spPr>
          <a:xfrm>
            <a:off x="9886950" y="4781629"/>
            <a:ext cx="2111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Distribuerat</a:t>
            </a:r>
            <a:r>
              <a:rPr lang="en-US" dirty="0"/>
              <a:t> till </a:t>
            </a:r>
            <a:r>
              <a:rPr lang="en-US" dirty="0" err="1"/>
              <a:t>samtliga</a:t>
            </a:r>
            <a:r>
              <a:rPr lang="en-US" dirty="0"/>
              <a:t> </a:t>
            </a:r>
            <a:r>
              <a:rPr lang="en-US" dirty="0" err="1"/>
              <a:t>medlemmar</a:t>
            </a:r>
            <a:r>
              <a:rPr lang="en-US" dirty="0"/>
              <a:t> 29 mars via </a:t>
            </a:r>
            <a:r>
              <a:rPr lang="en-US" dirty="0" err="1"/>
              <a:t>mejl</a:t>
            </a:r>
            <a:endParaRPr lang="en-US" dirty="0"/>
          </a:p>
        </p:txBody>
      </p:sp>
      <p:sp>
        <p:nvSpPr>
          <p:cNvPr id="7" name="Google Shape;466;p19">
            <a:extLst>
              <a:ext uri="{FF2B5EF4-FFF2-40B4-BE49-F238E27FC236}">
                <a16:creationId xmlns:a16="http://schemas.microsoft.com/office/drawing/2014/main" id="{431DA6AE-844E-0D4C-BD44-BF0DAA2D4353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Joachim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58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192de9f85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Översikt Ekonomi </a:t>
            </a:r>
            <a:r>
              <a:rPr lang="sv-SE" sz="2800"/>
              <a:t>(</a:t>
            </a:r>
            <a:r>
              <a:rPr lang="sv-SE" sz="2800" i="1"/>
              <a:t>YTD april, 8</a:t>
            </a:r>
            <a:r>
              <a:rPr lang="sv-SE" sz="2800"/>
              <a:t>)</a:t>
            </a:r>
            <a:endParaRPr/>
          </a:p>
        </p:txBody>
      </p:sp>
      <p:sp>
        <p:nvSpPr>
          <p:cNvPr id="194" name="Google Shape;194;g12192de9f85_0_0"/>
          <p:cNvSpPr txBox="1">
            <a:spLocks noGrp="1"/>
          </p:cNvSpPr>
          <p:nvPr>
            <p:ph type="body" idx="1"/>
          </p:nvPr>
        </p:nvSpPr>
        <p:spPr>
          <a:xfrm>
            <a:off x="838200" y="1433025"/>
            <a:ext cx="110998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1600" dirty="0"/>
              <a:t>Kassabehållning per den 8/4:					  4 582 460 kr 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1600" dirty="0"/>
              <a:t>Entreprenörskostnader per den 8/4:				10 332 062 kr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1600" dirty="0"/>
              <a:t>Budgeterad entreprenadkostnad:				16 490 603 kr	(</a:t>
            </a:r>
            <a:r>
              <a:rPr lang="sv-SE" sz="1600" i="1" dirty="0" err="1"/>
              <a:t>exkl</a:t>
            </a:r>
            <a:r>
              <a:rPr lang="sv-SE" sz="1600" i="1" dirty="0"/>
              <a:t> sjöledning &amp; ÄTA</a:t>
            </a:r>
            <a:r>
              <a:rPr lang="sv-SE" sz="1600" dirty="0"/>
              <a:t>) </a:t>
            </a:r>
            <a:endParaRPr sz="1600" dirty="0">
              <a:highlight>
                <a:srgbClr val="FFFF00"/>
              </a:highlight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1600" dirty="0"/>
              <a:t>Markintrångsersättningar utbetalda: 				      250 000 kr	(</a:t>
            </a:r>
            <a:r>
              <a:rPr lang="sv-SE" sz="1600" i="1" dirty="0"/>
              <a:t>prognos 300 KSEK</a:t>
            </a:r>
            <a:r>
              <a:rPr lang="sv-SE" sz="1600" dirty="0"/>
              <a:t>)	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1600" dirty="0"/>
              <a:t>Planerad inbetalning om 30/11 KSEK per medlem i slutet av maj:	  3 550 000 kr	(</a:t>
            </a:r>
            <a:r>
              <a:rPr lang="sv-SE" sz="1600" i="1" dirty="0"/>
              <a:t>mer information följer</a:t>
            </a:r>
            <a:r>
              <a:rPr lang="sv-SE" sz="1600" dirty="0"/>
              <a:t>) </a:t>
            </a:r>
            <a:r>
              <a:rPr lang="sv-SE" sz="1600" dirty="0">
                <a:highlight>
                  <a:srgbClr val="FFFF00"/>
                </a:highlight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sv-SE" sz="1600" dirty="0"/>
          </a:p>
        </p:txBody>
      </p:sp>
      <p:sp>
        <p:nvSpPr>
          <p:cNvPr id="195" name="Google Shape;195;g12192de9f85_0_0"/>
          <p:cNvSpPr txBox="1"/>
          <p:nvPr/>
        </p:nvSpPr>
        <p:spPr>
          <a:xfrm>
            <a:off x="9919234" y="57348"/>
            <a:ext cx="2162700" cy="307800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/>
          </a:p>
        </p:txBody>
      </p:sp>
      <p:graphicFrame>
        <p:nvGraphicFramePr>
          <p:cNvPr id="196" name="Google Shape;196;g12192de9f85_0_0"/>
          <p:cNvGraphicFramePr/>
          <p:nvPr/>
        </p:nvGraphicFramePr>
        <p:xfrm>
          <a:off x="838200" y="3693160"/>
          <a:ext cx="10515600" cy="2302840"/>
        </p:xfrm>
        <a:graphic>
          <a:graphicData uri="http://schemas.openxmlformats.org/drawingml/2006/table">
            <a:tbl>
              <a:tblPr firstRow="1" bandRow="1">
                <a:noFill/>
                <a:tableStyleId>{9D83B88B-426A-4448-993E-45FF7632C170}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u="none" strike="noStrike" cap="none"/>
                        <a:t>#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Datum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Fakturainnehåll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Delsumma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Fakturareferens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2021-09-29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sv-SE" sz="1400"/>
                        <a:t>Material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sv-SE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775 739 kr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4701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2021-09-25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Arbete &amp; maskiner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Material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44 613 kr</a:t>
                      </a:r>
                      <a:endParaRPr sz="140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99 053 kr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4697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2021-09-22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Arbete &amp; maskiner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Material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501 789 kr</a:t>
                      </a:r>
                      <a:endParaRPr sz="140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97 388 kr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4694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2021-08-05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Material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sv-SE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473 294 kr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/>
                        <a:t>4680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b="1"/>
                        <a:t>Upparbetat YTD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sv-SE" sz="14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1 991 876 kr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" name="Google Shape;197;g12192de9f85_0_0"/>
          <p:cNvSpPr txBox="1"/>
          <p:nvPr/>
        </p:nvSpPr>
        <p:spPr>
          <a:xfrm>
            <a:off x="828255" y="5983835"/>
            <a:ext cx="305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NB! Samtliga kostnader inklusive moms</a:t>
            </a:r>
            <a:endParaRPr dirty="0"/>
          </a:p>
        </p:txBody>
      </p:sp>
      <p:sp>
        <p:nvSpPr>
          <p:cNvPr id="7" name="Google Shape;466;p19">
            <a:extLst>
              <a:ext uri="{FF2B5EF4-FFF2-40B4-BE49-F238E27FC236}">
                <a16:creationId xmlns:a16="http://schemas.microsoft.com/office/drawing/2014/main" id="{A8B249B6-4F14-154F-8484-BCEA6BA3D555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Joachim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682581" y="442336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12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2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13"/>
          <p:cNvCxnSpPr/>
          <p:nvPr/>
        </p:nvCxnSpPr>
        <p:spPr>
          <a:xfrm rot="10800000">
            <a:off x="6753826" y="1188056"/>
            <a:ext cx="0" cy="539285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13"/>
          <p:cNvSpPr/>
          <p:nvPr/>
        </p:nvSpPr>
        <p:spPr>
          <a:xfrm>
            <a:off x="1470416" y="1302652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4162165" y="129636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6853914" y="129537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9543531" y="129537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543083" y="102937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415724" y="365126"/>
            <a:ext cx="10938076" cy="74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v-SE" sz="3600"/>
              <a:t>Övergripande tidplan (indikativ)</a:t>
            </a:r>
            <a:endParaRPr/>
          </a:p>
        </p:txBody>
      </p:sp>
      <p:cxnSp>
        <p:nvCxnSpPr>
          <p:cNvPr id="224" name="Google Shape;224;p13"/>
          <p:cNvCxnSpPr/>
          <p:nvPr/>
        </p:nvCxnSpPr>
        <p:spPr>
          <a:xfrm>
            <a:off x="415724" y="1295710"/>
            <a:ext cx="11303063" cy="0"/>
          </a:xfrm>
          <a:prstGeom prst="straightConnector1">
            <a:avLst/>
          </a:prstGeom>
          <a:noFill/>
          <a:ln w="57150" cap="flat" cmpd="sng">
            <a:solidFill>
              <a:srgbClr val="026F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5" name="Google Shape;225;p13"/>
          <p:cNvSpPr/>
          <p:nvPr/>
        </p:nvSpPr>
        <p:spPr>
          <a:xfrm>
            <a:off x="1824868" y="120809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561361" y="118613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465861" y="1214194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1133837" y="120809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2479834" y="121636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346086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4332704" y="1126341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6166034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7107951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8037665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8979582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987099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10812912" y="1127572"/>
            <a:ext cx="651600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1233837" y="118372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1918990" y="118613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2591466" y="118372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3243083" y="103135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4524868" y="121007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3261361" y="118811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3833837" y="121007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5179834" y="121834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3933837" y="118570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4618990" y="118811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5291466" y="118570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3159486" y="121636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5942978" y="103036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7224763" y="120908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3"/>
          <p:cNvSpPr txBox="1"/>
          <p:nvPr/>
        </p:nvSpPr>
        <p:spPr>
          <a:xfrm>
            <a:off x="5961256" y="118712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6533732" y="120908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7879729" y="121735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6633732" y="118471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7318885" y="118712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7991361" y="118471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5859486" y="121834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8649511" y="1028016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9931296" y="1206740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8667789" y="118477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9240265" y="1206740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/>
          <p:nvPr/>
        </p:nvSpPr>
        <p:spPr>
          <a:xfrm>
            <a:off x="10586262" y="1215006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11265914" y="1215006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9340265" y="1182363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10025418" y="118477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10697894" y="1182363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/>
          <p:nvPr/>
        </p:nvSpPr>
        <p:spPr>
          <a:xfrm>
            <a:off x="8559381" y="121735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3"/>
          <p:cNvSpPr/>
          <p:nvPr/>
        </p:nvSpPr>
        <p:spPr>
          <a:xfrm>
            <a:off x="1470416" y="6084831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4162165" y="607854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3"/>
          <p:cNvSpPr/>
          <p:nvPr/>
        </p:nvSpPr>
        <p:spPr>
          <a:xfrm>
            <a:off x="6853914" y="607755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9543531" y="607755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847684" y="1678941"/>
            <a:ext cx="3066696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Planering och förberedelser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1212412" y="1890115"/>
            <a:ext cx="289698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Ansökningsprocesser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725902" y="1377224"/>
            <a:ext cx="240406" cy="249807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2645728" y="2523637"/>
            <a:ext cx="1268652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Upphandling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"/>
          <p:cNvSpPr/>
          <p:nvPr/>
        </p:nvSpPr>
        <p:spPr>
          <a:xfrm>
            <a:off x="2641496" y="2312463"/>
            <a:ext cx="397277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Lantmäteriprocess (Gemensamhetsanläggning)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2339313" y="2101289"/>
            <a:ext cx="184056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Ansökan utökat strandskydd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3238435" y="2734811"/>
            <a:ext cx="339529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Projektering sjöledning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/>
          <p:nvPr/>
        </p:nvSpPr>
        <p:spPr>
          <a:xfrm>
            <a:off x="2583248" y="2945985"/>
            <a:ext cx="1139055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Anslutningsavtal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2582684" y="3154173"/>
            <a:ext cx="1571230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Markupplåtelseavtal</a:t>
            </a:r>
            <a:endParaRPr sz="105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4223071" y="1377224"/>
            <a:ext cx="240406" cy="249807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sv-SE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4331310" y="3367937"/>
            <a:ext cx="4989498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Entreprenad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3910846" y="5218737"/>
            <a:ext cx="486654" cy="48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3600" anchor="b" anchorCtr="0">
            <a:noAutofit/>
          </a:bodyPr>
          <a:lstStyle/>
          <a:p>
            <a:pPr algn="ctr">
              <a:buSzPts val="600"/>
            </a:pP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Delbetalning</a:t>
            </a:r>
            <a:b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</a:b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1</a:t>
            </a:r>
            <a:endParaRPr sz="60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4473735" y="4878871"/>
            <a:ext cx="1010837" cy="3259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5441" y="11884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2021-03-31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7955507" y="3589868"/>
            <a:ext cx="289715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sv-SE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Installation i fastighet</a:t>
            </a: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10799932" y="3589868"/>
            <a:ext cx="259046" cy="159264"/>
          </a:xfrm>
          <a:prstGeom prst="chevron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11006868" y="3589868"/>
            <a:ext cx="259046" cy="159264"/>
          </a:xfrm>
          <a:prstGeom prst="chevron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8061208" y="2302144"/>
            <a:ext cx="1182013" cy="6637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351" y="105244"/>
                </a:moveTo>
                <a:lnTo>
                  <a:pt x="-62016" y="228770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första kan förhoppningsvis ha vatten i kranen innan sommaren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2560" y="5204855"/>
            <a:ext cx="293396" cy="2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877" y="5210072"/>
            <a:ext cx="293396" cy="29339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 txBox="1"/>
          <p:nvPr/>
        </p:nvSpPr>
        <p:spPr>
          <a:xfrm>
            <a:off x="7609243" y="4204558"/>
            <a:ext cx="4411997" cy="5539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Övriga betalningar beroende på entreprenad-progress. Mer information följer.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Tillkommer gör fastighetsorienterade kostnader samt kommunala avgifter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5884762" y="6365685"/>
            <a:ext cx="85632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sv-SE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Här är vi nu!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5772963" y="3810569"/>
            <a:ext cx="624035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Planering för etapp 2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5216965" y="5221720"/>
            <a:ext cx="486654" cy="48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3600" anchor="b" anchorCtr="0">
            <a:noAutofit/>
          </a:bodyPr>
          <a:lstStyle/>
          <a:p>
            <a:pPr algn="ctr">
              <a:buSzPts val="600"/>
            </a:pP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Delbetalning</a:t>
            </a:r>
            <a:b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</a:b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2</a:t>
            </a:r>
            <a:endParaRPr sz="60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5779853" y="4881854"/>
            <a:ext cx="1292737" cy="3259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5441" y="11884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2021-11-15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50 000 kr (30 000 kr)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679" y="5207838"/>
            <a:ext cx="293396" cy="29339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3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13"/>
          <p:cNvCxnSpPr>
            <a:stCxn id="286" idx="1"/>
          </p:cNvCxnSpPr>
          <p:nvPr/>
        </p:nvCxnSpPr>
        <p:spPr>
          <a:xfrm rot="10800000">
            <a:off x="7727807" y="3669500"/>
            <a:ext cx="227700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300" name="Google Shape;300;p13"/>
          <p:cNvSpPr/>
          <p:nvPr/>
        </p:nvSpPr>
        <p:spPr>
          <a:xfrm>
            <a:off x="6867447" y="3595462"/>
            <a:ext cx="860351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sv-SE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Potentiellt </a:t>
            </a: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 txBox="1"/>
          <p:nvPr/>
        </p:nvSpPr>
        <p:spPr>
          <a:xfrm>
            <a:off x="8855444" y="5024123"/>
            <a:ext cx="311127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Pumphus beräknas till cirka 1,3 MSEK (inkl moms)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riskbuffert ingår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166650" y="365125"/>
            <a:ext cx="1118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-SE"/>
              <a:t>Kostnadsindikationer för nuvarande etapp</a:t>
            </a:r>
            <a:br>
              <a:rPr lang="sv-SE"/>
            </a:br>
            <a:r>
              <a:rPr lang="sv-SE"/>
              <a:t>(</a:t>
            </a:r>
            <a:r>
              <a:rPr lang="sv-SE" i="1"/>
              <a:t>inklusive moms</a:t>
            </a:r>
            <a:r>
              <a:rPr lang="sv-SE"/>
              <a:t>)</a:t>
            </a:r>
            <a:br>
              <a:rPr lang="sv-SE"/>
            </a:br>
            <a:r>
              <a:rPr lang="sv-SE" sz="2200" i="1"/>
              <a:t>vår projektbudget baserad på det vi vet nu. </a:t>
            </a:r>
            <a:endParaRPr/>
          </a:p>
        </p:txBody>
      </p:sp>
      <p:sp>
        <p:nvSpPr>
          <p:cNvPr id="308" name="Google Shape;308;p15"/>
          <p:cNvSpPr/>
          <p:nvPr/>
        </p:nvSpPr>
        <p:spPr>
          <a:xfrm>
            <a:off x="1714493" y="5084474"/>
            <a:ext cx="2048719" cy="798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000" tIns="46800" rIns="18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Gemensamma kostnader</a:t>
            </a:r>
            <a:b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v-SE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 sjöledning, stamledning, grävning, Lantmäteriförättningar, pumphus, projektledning</a:t>
            </a: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5"/>
          <p:cNvSpPr txBox="1"/>
          <p:nvPr/>
        </p:nvSpPr>
        <p:spPr>
          <a:xfrm>
            <a:off x="3730130" y="5080107"/>
            <a:ext cx="218418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Fördelas jämnt mellan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föreningens nu anslutna fastigheter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5"/>
          <p:cNvSpPr/>
          <p:nvPr/>
        </p:nvSpPr>
        <p:spPr>
          <a:xfrm>
            <a:off x="1714492" y="4137279"/>
            <a:ext cx="2048719" cy="798653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Andelsorienterade kostnader</a:t>
            </a:r>
            <a:b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v-SE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 stickledning, grävning</a:t>
            </a: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5"/>
          <p:cNvSpPr txBox="1"/>
          <p:nvPr/>
        </p:nvSpPr>
        <p:spPr>
          <a:xfrm>
            <a:off x="3730130" y="4155449"/>
            <a:ext cx="218005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Fördelas mellan föreningens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 anslutna fastigheter,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baserat på andelstal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(Persäng resp. övriga)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5"/>
          <p:cNvSpPr/>
          <p:nvPr/>
        </p:nvSpPr>
        <p:spPr>
          <a:xfrm>
            <a:off x="1714492" y="3190084"/>
            <a:ext cx="2048719" cy="798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Fastighetsorienterade kostnader</a:t>
            </a:r>
            <a:b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v-SE" sz="11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 grävning egen tomt, pump</a:t>
            </a:r>
            <a:r>
              <a:rPr lang="sv-SE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5"/>
          <p:cNvSpPr/>
          <p:nvPr/>
        </p:nvSpPr>
        <p:spPr>
          <a:xfrm>
            <a:off x="1714492" y="2242889"/>
            <a:ext cx="2048719" cy="79865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rgbClr val="060F18"/>
                </a:solidFill>
                <a:latin typeface="Calibri"/>
                <a:ea typeface="Calibri"/>
                <a:cs typeface="Calibri"/>
                <a:sym typeface="Calibri"/>
              </a:rPr>
              <a:t>Kommunala kostnader</a:t>
            </a:r>
            <a:br>
              <a:rPr lang="sv-SE" sz="1400" b="0" i="0" u="none" strike="noStrike" cap="none">
                <a:solidFill>
                  <a:srgbClr val="060F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rgbClr val="060F1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v-SE" sz="1100" b="0" i="1" u="none" strike="noStrike" cap="none">
                <a:solidFill>
                  <a:srgbClr val="060F18"/>
                </a:solidFill>
                <a:latin typeface="Calibri"/>
                <a:ea typeface="Calibri"/>
                <a:cs typeface="Calibri"/>
                <a:sym typeface="Calibri"/>
              </a:rPr>
              <a:t>e.g. anslutningsavgift, årlig VA-avgift </a:t>
            </a:r>
            <a:r>
              <a:rPr lang="sv-SE" sz="1100" b="0" i="0" u="none" strike="noStrike" cap="none">
                <a:solidFill>
                  <a:srgbClr val="060F1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60F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5"/>
          <p:cNvSpPr txBox="1"/>
          <p:nvPr/>
        </p:nvSpPr>
        <p:spPr>
          <a:xfrm>
            <a:off x="3730130" y="3204689"/>
            <a:ext cx="21005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Individuell kostnad per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ansluten fastighet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5"/>
          <p:cNvSpPr txBox="1"/>
          <p:nvPr/>
        </p:nvSpPr>
        <p:spPr>
          <a:xfrm>
            <a:off x="3730130" y="2239516"/>
            <a:ext cx="21005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Individuell kostnad per </a:t>
            </a:r>
            <a:b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ansluten lägenhet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15"/>
          <p:cNvCxnSpPr/>
          <p:nvPr/>
        </p:nvCxnSpPr>
        <p:spPr>
          <a:xfrm rot="10800000" flipH="1">
            <a:off x="1714491" y="4995688"/>
            <a:ext cx="9591001" cy="1049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p15"/>
          <p:cNvSpPr/>
          <p:nvPr/>
        </p:nvSpPr>
        <p:spPr>
          <a:xfrm rot="10800000">
            <a:off x="11790802" y="2254340"/>
            <a:ext cx="113237" cy="3609418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57541" y="4625481"/>
            <a:ext cx="16831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Påverkas av antalet deltagande fastigheter, effektiv projektering och upphandling etc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5"/>
          <p:cNvSpPr txBox="1"/>
          <p:nvPr/>
        </p:nvSpPr>
        <p:spPr>
          <a:xfrm>
            <a:off x="57541" y="3204689"/>
            <a:ext cx="16831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Beroende på respektive tomt, återanvändbarhet i nuvarande installationer etc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57541" y="2242889"/>
            <a:ext cx="1683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 ej påverkas av föreningen eller av volymer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7227224" y="5090011"/>
            <a:ext cx="1692000" cy="79865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84 000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15"/>
          <p:cNvCxnSpPr/>
          <p:nvPr/>
        </p:nvCxnSpPr>
        <p:spPr>
          <a:xfrm rot="10800000" flipH="1">
            <a:off x="1721289" y="4044954"/>
            <a:ext cx="9591001" cy="1049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23" name="Google Shape;323;p15"/>
          <p:cNvCxnSpPr/>
          <p:nvPr/>
        </p:nvCxnSpPr>
        <p:spPr>
          <a:xfrm rot="10800000" flipH="1">
            <a:off x="1724360" y="3109677"/>
            <a:ext cx="9591001" cy="1049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p15"/>
          <p:cNvSpPr/>
          <p:nvPr/>
        </p:nvSpPr>
        <p:spPr>
          <a:xfrm>
            <a:off x="7227224" y="4139277"/>
            <a:ext cx="1692000" cy="79865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62 000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5"/>
          <p:cNvSpPr/>
          <p:nvPr/>
        </p:nvSpPr>
        <p:spPr>
          <a:xfrm>
            <a:off x="7227224" y="3178236"/>
            <a:ext cx="1692000" cy="378465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54 000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7227224" y="2237345"/>
            <a:ext cx="1692000" cy="79865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5"/>
          <p:cNvSpPr txBox="1"/>
          <p:nvPr/>
        </p:nvSpPr>
        <p:spPr>
          <a:xfrm rot="-5400000">
            <a:off x="10843692" y="3860287"/>
            <a:ext cx="23739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Indikativt per fastighet!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7333684" y="5969655"/>
            <a:ext cx="19304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296 000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(246 000 kr)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8855445" y="3249777"/>
            <a:ext cx="311126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Pumpkostnadsindikation är 54 KSEK inkl moms.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KSEK är </a:t>
            </a:r>
            <a:r>
              <a:rPr lang="sv-SE" sz="11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beräkningsvariabel</a:t>
            </a: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för egen installation, i.e den kan bli såväl högre som lägre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5"/>
          <p:cNvSpPr txBox="1"/>
          <p:nvPr/>
        </p:nvSpPr>
        <p:spPr>
          <a:xfrm>
            <a:off x="8855445" y="4213374"/>
            <a:ext cx="31112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riskbuffert ingår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 txBox="1"/>
          <p:nvPr/>
        </p:nvSpPr>
        <p:spPr>
          <a:xfrm>
            <a:off x="8855444" y="2409510"/>
            <a:ext cx="311126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Denna kostnad faktureras av Orust kommun till föreningen, som vidarefakturerar medlemmarna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5"/>
          <p:cNvSpPr/>
          <p:nvPr/>
        </p:nvSpPr>
        <p:spPr>
          <a:xfrm>
            <a:off x="5445114" y="5084475"/>
            <a:ext cx="1692000" cy="79865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84 000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5"/>
          <p:cNvSpPr/>
          <p:nvPr/>
        </p:nvSpPr>
        <p:spPr>
          <a:xfrm>
            <a:off x="5445114" y="4133741"/>
            <a:ext cx="1692000" cy="79865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5"/>
          <p:cNvSpPr/>
          <p:nvPr/>
        </p:nvSpPr>
        <p:spPr>
          <a:xfrm>
            <a:off x="5445114" y="3172700"/>
            <a:ext cx="1692000" cy="79865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5"/>
          <p:cNvSpPr/>
          <p:nvPr/>
        </p:nvSpPr>
        <p:spPr>
          <a:xfrm>
            <a:off x="5445114" y="2231809"/>
            <a:ext cx="1692000" cy="79865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5"/>
          <p:cNvSpPr txBox="1"/>
          <p:nvPr/>
        </p:nvSpPr>
        <p:spPr>
          <a:xfrm>
            <a:off x="5760225" y="5969655"/>
            <a:ext cx="19304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166 000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5"/>
          <p:cNvSpPr txBox="1"/>
          <p:nvPr/>
        </p:nvSpPr>
        <p:spPr>
          <a:xfrm>
            <a:off x="5325904" y="1927384"/>
            <a:ext cx="19304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Persäng (50)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5"/>
          <p:cNvSpPr txBox="1"/>
          <p:nvPr/>
        </p:nvSpPr>
        <p:spPr>
          <a:xfrm>
            <a:off x="7103905" y="1913130"/>
            <a:ext cx="19304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Övriga (101)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/>
          <p:nvPr/>
        </p:nvSpPr>
        <p:spPr>
          <a:xfrm>
            <a:off x="7223115" y="3593957"/>
            <a:ext cx="1692000" cy="3789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3377274" y="5969655"/>
            <a:ext cx="2791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Totalkostnad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Exkl grävning egen tomt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5"/>
          <p:cNvSpPr/>
          <p:nvPr/>
        </p:nvSpPr>
        <p:spPr>
          <a:xfrm>
            <a:off x="9405289" y="95540"/>
            <a:ext cx="321879" cy="351256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5"/>
          <p:cNvSpPr txBox="1"/>
          <p:nvPr/>
        </p:nvSpPr>
        <p:spPr>
          <a:xfrm>
            <a:off x="9727168" y="95039"/>
            <a:ext cx="24881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Kostnader reglerade i Anslutningsavtal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8808427" y="908790"/>
            <a:ext cx="3141457" cy="60016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428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-SE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NB! Efteranmälningar etapp 1 efter 1/7-2021  har samma rampris som övriga, med eventuella tillägg för ändringskostnader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13"/>
          <p:cNvCxnSpPr/>
          <p:nvPr/>
        </p:nvCxnSpPr>
        <p:spPr>
          <a:xfrm rot="10800000">
            <a:off x="6753826" y="1188056"/>
            <a:ext cx="0" cy="539285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13"/>
          <p:cNvSpPr/>
          <p:nvPr/>
        </p:nvSpPr>
        <p:spPr>
          <a:xfrm>
            <a:off x="1470416" y="1302652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4162165" y="129636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6853914" y="129537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9543531" y="1295376"/>
            <a:ext cx="1101593" cy="4934005"/>
          </a:xfrm>
          <a:prstGeom prst="homePlate">
            <a:avLst>
              <a:gd name="adj" fmla="val 0"/>
            </a:avLst>
          </a:prstGeom>
          <a:solidFill>
            <a:srgbClr val="C00000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543083" y="102937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415724" y="365126"/>
            <a:ext cx="10938076" cy="74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v-SE" sz="3600"/>
              <a:t>Övergripande tidplan (indikativ)</a:t>
            </a:r>
            <a:endParaRPr/>
          </a:p>
        </p:txBody>
      </p:sp>
      <p:cxnSp>
        <p:nvCxnSpPr>
          <p:cNvPr id="224" name="Google Shape;224;p13"/>
          <p:cNvCxnSpPr/>
          <p:nvPr/>
        </p:nvCxnSpPr>
        <p:spPr>
          <a:xfrm>
            <a:off x="415724" y="1295710"/>
            <a:ext cx="11303063" cy="0"/>
          </a:xfrm>
          <a:prstGeom prst="straightConnector1">
            <a:avLst/>
          </a:prstGeom>
          <a:noFill/>
          <a:ln w="57150" cap="flat" cmpd="sng">
            <a:solidFill>
              <a:srgbClr val="026F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5" name="Google Shape;225;p13"/>
          <p:cNvSpPr/>
          <p:nvPr/>
        </p:nvSpPr>
        <p:spPr>
          <a:xfrm>
            <a:off x="1824868" y="120809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561361" y="118613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465861" y="1214194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1133837" y="120809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2479834" y="121636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346086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4332704" y="1126341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6166034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7107951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8037665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8979582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987099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10812912" y="1127572"/>
            <a:ext cx="651600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1233837" y="118372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1918990" y="118613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2591466" y="118372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3243083" y="103135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4524868" y="121007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3261361" y="118811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3833837" y="121007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5179834" y="121834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3933837" y="118570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4618990" y="118811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5291466" y="118570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3159486" y="121636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5942978" y="1030365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7224763" y="120908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3"/>
          <p:cNvSpPr txBox="1"/>
          <p:nvPr/>
        </p:nvSpPr>
        <p:spPr>
          <a:xfrm>
            <a:off x="5961256" y="118712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6533732" y="1209089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7879729" y="121735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6633732" y="118471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7318885" y="1187125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7991361" y="118471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5859486" y="121834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8649511" y="1028016"/>
            <a:ext cx="2700000" cy="271297"/>
          </a:xfrm>
          <a:prstGeom prst="roundRect">
            <a:avLst>
              <a:gd name="adj" fmla="val 16667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00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9931296" y="1206740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8667789" y="118477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9240265" y="1206740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/>
          <p:nvPr/>
        </p:nvSpPr>
        <p:spPr>
          <a:xfrm>
            <a:off x="10586262" y="1215006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11265914" y="1215006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9340265" y="1182363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10025418" y="118477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10697894" y="1182363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sv-SE" sz="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/>
          <p:nvPr/>
        </p:nvSpPr>
        <p:spPr>
          <a:xfrm>
            <a:off x="8559381" y="1217355"/>
            <a:ext cx="163032" cy="163032"/>
          </a:xfrm>
          <a:prstGeom prst="ellipse">
            <a:avLst/>
          </a:prstGeom>
          <a:solidFill>
            <a:srgbClr val="026FC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3"/>
          <p:cNvSpPr/>
          <p:nvPr/>
        </p:nvSpPr>
        <p:spPr>
          <a:xfrm>
            <a:off x="1470416" y="6084831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4162165" y="607854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3"/>
          <p:cNvSpPr/>
          <p:nvPr/>
        </p:nvSpPr>
        <p:spPr>
          <a:xfrm>
            <a:off x="6853914" y="607755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9543531" y="6077555"/>
            <a:ext cx="1101593" cy="163032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Sjönära grävförbud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847684" y="1678941"/>
            <a:ext cx="3066696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Planering och förberedelser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1212412" y="1890115"/>
            <a:ext cx="289698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Ansökningsprocesser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725902" y="1377224"/>
            <a:ext cx="240406" cy="249807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2645728" y="2523637"/>
            <a:ext cx="1268652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Upphandling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"/>
          <p:cNvSpPr/>
          <p:nvPr/>
        </p:nvSpPr>
        <p:spPr>
          <a:xfrm>
            <a:off x="2641496" y="2312463"/>
            <a:ext cx="397277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Lantmäteriprocess (Gemensamhetsanläggning)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2339313" y="2101289"/>
            <a:ext cx="184056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Ansökan utökat strandskydd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3238435" y="2734811"/>
            <a:ext cx="339529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Projektering sjöledning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/>
          <p:nvPr/>
        </p:nvSpPr>
        <p:spPr>
          <a:xfrm>
            <a:off x="2583248" y="2945985"/>
            <a:ext cx="1139055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Anslutningsavtal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2582684" y="3154173"/>
            <a:ext cx="1571230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Markupplåtelseavtal</a:t>
            </a:r>
            <a:endParaRPr sz="105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4223071" y="1377224"/>
            <a:ext cx="240406" cy="249807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sv-SE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4331310" y="3367937"/>
            <a:ext cx="4989498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Entreprenad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3910846" y="5218737"/>
            <a:ext cx="486654" cy="48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36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sv-SE" sz="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Delbetalning</a:t>
            </a:r>
            <a:br>
              <a:rPr lang="sv-SE" sz="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4473735" y="4878871"/>
            <a:ext cx="1010837" cy="3259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5441" y="11884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2021-03-31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50 000 kr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7955507" y="3589868"/>
            <a:ext cx="2897153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sv-SE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Installation i fastighet</a:t>
            </a: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10799932" y="3589868"/>
            <a:ext cx="259046" cy="159264"/>
          </a:xfrm>
          <a:prstGeom prst="chevron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11006868" y="3589868"/>
            <a:ext cx="259046" cy="159264"/>
          </a:xfrm>
          <a:prstGeom prst="chevron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8061208" y="2302144"/>
            <a:ext cx="1182013" cy="6637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351" y="105244"/>
                </a:moveTo>
                <a:lnTo>
                  <a:pt x="-62016" y="228770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första kan förhoppningsvis ha vatten i kranen innan sommaren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2560" y="5204855"/>
            <a:ext cx="293396" cy="2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877" y="5210072"/>
            <a:ext cx="293396" cy="29339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 txBox="1"/>
          <p:nvPr/>
        </p:nvSpPr>
        <p:spPr>
          <a:xfrm>
            <a:off x="7609243" y="4204558"/>
            <a:ext cx="4411997" cy="5539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Övriga betalningar beroende på entreprenad-progress. Mer information följer.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Tillkommer gör fastighetsorienterade kostnader samt kommunala avgifter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5884762" y="6365685"/>
            <a:ext cx="85632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sv-SE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Här är vi nu!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5772963" y="3810569"/>
            <a:ext cx="6240359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sv-SE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Planering för etapp 2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5216965" y="5221720"/>
            <a:ext cx="486654" cy="48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3600" anchor="b" anchorCtr="0">
            <a:noAutofit/>
          </a:bodyPr>
          <a:lstStyle/>
          <a:p>
            <a:pPr algn="ctr">
              <a:buSzPts val="600"/>
            </a:pP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Delbetalning</a:t>
            </a:r>
            <a:b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</a:br>
            <a:r>
              <a:rPr lang="sv-SE" sz="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2</a:t>
            </a:r>
            <a:endParaRPr sz="60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5779853" y="4881854"/>
            <a:ext cx="1292737" cy="3259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5441" y="11884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2021-11-15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50 000 kr (30 000 kr)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3" descr="Pengar med hel fyll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679" y="5207838"/>
            <a:ext cx="293396" cy="29339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3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13"/>
          <p:cNvCxnSpPr>
            <a:stCxn id="286" idx="1"/>
          </p:cNvCxnSpPr>
          <p:nvPr/>
        </p:nvCxnSpPr>
        <p:spPr>
          <a:xfrm rot="10800000">
            <a:off x="7727807" y="3669500"/>
            <a:ext cx="227700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300" name="Google Shape;300;p13"/>
          <p:cNvSpPr/>
          <p:nvPr/>
        </p:nvSpPr>
        <p:spPr>
          <a:xfrm>
            <a:off x="6867447" y="3595462"/>
            <a:ext cx="860351" cy="159264"/>
          </a:xfrm>
          <a:prstGeom prst="homePlate">
            <a:avLst>
              <a:gd name="adj" fmla="val 50000"/>
            </a:avLst>
          </a:prstGeom>
          <a:solidFill>
            <a:srgbClr val="026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sv-SE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Potentiellt </a:t>
            </a: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433;p45">
            <a:extLst>
              <a:ext uri="{FF2B5EF4-FFF2-40B4-BE49-F238E27FC236}">
                <a16:creationId xmlns:a16="http://schemas.microsoft.com/office/drawing/2014/main" id="{02038857-F6C5-9640-8FBB-DCA1360034A5}"/>
              </a:ext>
            </a:extLst>
          </p:cNvPr>
          <p:cNvSpPr/>
          <p:nvPr/>
        </p:nvSpPr>
        <p:spPr>
          <a:xfrm>
            <a:off x="6890130" y="5219814"/>
            <a:ext cx="486654" cy="48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3600" anchor="b" anchorCtr="0">
            <a:noAutofit/>
          </a:bodyPr>
          <a:lstStyle/>
          <a:p>
            <a:pPr algn="ctr">
              <a:buSzPts val="600"/>
            </a:pPr>
            <a:r>
              <a:rPr lang="sv-SE" sz="6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Delbetalning</a:t>
            </a:r>
            <a:br>
              <a:rPr lang="sv-SE" sz="6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</a:br>
            <a:r>
              <a:rPr lang="sv-SE" sz="6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3</a:t>
            </a:r>
            <a:endParaRPr sz="6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87" name="Google Shape;434;p45">
            <a:extLst>
              <a:ext uri="{FF2B5EF4-FFF2-40B4-BE49-F238E27FC236}">
                <a16:creationId xmlns:a16="http://schemas.microsoft.com/office/drawing/2014/main" id="{D9AD19A8-D915-DD47-B575-19C17B6FDE52}"/>
              </a:ext>
            </a:extLst>
          </p:cNvPr>
          <p:cNvSpPr/>
          <p:nvPr/>
        </p:nvSpPr>
        <p:spPr>
          <a:xfrm>
            <a:off x="7453018" y="4879948"/>
            <a:ext cx="1292737" cy="3259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5441" y="11884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2022-05-31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30 000 kr (11 000 kr)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435;p45">
            <a:extLst>
              <a:ext uri="{FF2B5EF4-FFF2-40B4-BE49-F238E27FC236}">
                <a16:creationId xmlns:a16="http://schemas.microsoft.com/office/drawing/2014/main" id="{A1E56EF5-A498-C944-95E8-9C8FBAA1033D}"/>
              </a:ext>
            </a:extLst>
          </p:cNvPr>
          <p:cNvSpPr/>
          <p:nvPr/>
        </p:nvSpPr>
        <p:spPr>
          <a:xfrm>
            <a:off x="6533732" y="4810205"/>
            <a:ext cx="2292440" cy="96701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297;p13" descr="Pengar med hel fyllning">
            <a:extLst>
              <a:ext uri="{FF2B5EF4-FFF2-40B4-BE49-F238E27FC236}">
                <a16:creationId xmlns:a16="http://schemas.microsoft.com/office/drawing/2014/main" id="{85AA9D70-935F-F940-9762-81C09CB64D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9082" y="5199134"/>
            <a:ext cx="293396" cy="293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92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255" y="1349623"/>
            <a:ext cx="3789756" cy="227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255" y="3708238"/>
            <a:ext cx="3789756" cy="239833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Status på entreprenaden</a:t>
            </a:r>
            <a:endParaRPr/>
          </a:p>
        </p:txBody>
      </p:sp>
      <p:sp>
        <p:nvSpPr>
          <p:cNvPr id="443" name="Google Shape;443;p17"/>
          <p:cNvSpPr txBox="1"/>
          <p:nvPr/>
        </p:nvSpPr>
        <p:spPr>
          <a:xfrm>
            <a:off x="9768115" y="3320278"/>
            <a:ext cx="900066" cy="2461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Sjölyckan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7"/>
          <p:cNvSpPr txBox="1"/>
          <p:nvPr/>
        </p:nvSpPr>
        <p:spPr>
          <a:xfrm>
            <a:off x="9768114" y="5723434"/>
            <a:ext cx="963385" cy="2461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v-SE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Koljöfjorden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7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17"/>
          <p:cNvPicPr preferRelativeResize="0"/>
          <p:nvPr/>
        </p:nvPicPr>
        <p:blipFill rotWithShape="1">
          <a:blip r:embed="rId5">
            <a:alphaModFix/>
          </a:blip>
          <a:srcRect l="25274" t="1622" r="5804" b="4891"/>
          <a:stretch/>
        </p:blipFill>
        <p:spPr>
          <a:xfrm>
            <a:off x="2196833" y="1349622"/>
            <a:ext cx="4659655" cy="475694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7"/>
          <p:cNvSpPr/>
          <p:nvPr/>
        </p:nvSpPr>
        <p:spPr>
          <a:xfrm>
            <a:off x="125944" y="1919331"/>
            <a:ext cx="1879600" cy="1141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21351" y="42528"/>
                </a:moveTo>
                <a:lnTo>
                  <a:pt x="249947" y="181732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026F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Sträcka i grönt markerar nedgrävda rör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7"/>
          <p:cNvSpPr txBox="1"/>
          <p:nvPr/>
        </p:nvSpPr>
        <p:spPr>
          <a:xfrm>
            <a:off x="125944" y="5846524"/>
            <a:ext cx="6592356" cy="95406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sv-S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Innevarande vecka </a:t>
            </a:r>
            <a:r>
              <a:rPr lang="sv-S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arbetades det med att knyta ihop stamledningen på Råholmen. Provtryckning av sjöledningen görs nästa vecka på hela ledningen till Korsgård då allt är hopkopplat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 mötet uppdaterar Sven Jansson om planerna framåt.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66;p19">
            <a:extLst>
              <a:ext uri="{FF2B5EF4-FFF2-40B4-BE49-F238E27FC236}">
                <a16:creationId xmlns:a16="http://schemas.microsoft.com/office/drawing/2014/main" id="{585B6739-59C2-784B-8B52-4DFB49CBC8D3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Styrelsen</a:t>
            </a:r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Fredrik Hallberg, ordförande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Joachim Jungtell, kassör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Gunnar Hörding, sekreterare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Henrik Lindh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Anders Andersson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Sven Jansson, samordningsledare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Mats Martinsson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8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18" descr="En bild som visar utomhus, himmel, mark, jord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28" y="650104"/>
            <a:ext cx="3808800" cy="25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8" descr="En bild som visar utomhus, träd, område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1600" y="3474283"/>
            <a:ext cx="3808800" cy="25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8" descr="En bild som visar utomhus, träd, himmel, mark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1600" y="650104"/>
            <a:ext cx="3808800" cy="25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8" descr="En bild som visar gräs, utomhus, byggnad&#10;&#10;Automatiskt genererad beskrivn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3272" y="3474283"/>
            <a:ext cx="3808800" cy="25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8" descr="En bild som visar gräs, utomhus, fält, torr&#10;&#10;Automatiskt genererad beskrivn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73272" y="650104"/>
            <a:ext cx="3808800" cy="25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66;p19">
            <a:extLst>
              <a:ext uri="{FF2B5EF4-FFF2-40B4-BE49-F238E27FC236}">
                <a16:creationId xmlns:a16="http://schemas.microsoft.com/office/drawing/2014/main" id="{907D1C5D-987E-1641-A719-38A0BF67CB84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5773" y="1281371"/>
            <a:ext cx="4909364" cy="490936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Vad händer med installation i egen fastighet?</a:t>
            </a:r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body" idx="1"/>
          </p:nvPr>
        </p:nvSpPr>
        <p:spPr>
          <a:xfrm>
            <a:off x="336883" y="1634784"/>
            <a:ext cx="8376193" cy="49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Char char="•"/>
            </a:pPr>
            <a:r>
              <a:rPr lang="sv-SE" sz="4500"/>
              <a:t>Installation av pumpstation för avlopp vid tomtgräns samt inkoppling av vatten och avlopp till fastigheten. Vattenmätare monteras vid inkommande vatten.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11111"/>
              <a:buChar char="•"/>
            </a:pPr>
            <a:r>
              <a:rPr lang="sv-SE" sz="4500"/>
              <a:t>För fastigheter anslutna till Persängs VA-nät monteras endast vattenmätare i  befintlig anläggning. Avlopp går som tidigare till gemensam pumpstation.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11111"/>
              <a:buChar char="•"/>
            </a:pPr>
            <a:r>
              <a:rPr lang="sv-SE" sz="4500"/>
              <a:t>VA-föreningen har avtal med Bjarne Rutgersson att sköta fastighetsinstallationerna som startar i vår och pågår fram till höst/vinter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11111"/>
              <a:buChar char="•"/>
            </a:pPr>
            <a:r>
              <a:rPr lang="sv-SE" sz="4500"/>
              <a:t>Bjarne eller av honom anlitad entreprenör kontaktar fastighetsägare innan installation startar.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11111"/>
              <a:buChar char="•"/>
            </a:pPr>
            <a:r>
              <a:rPr lang="sv-SE" sz="4500"/>
              <a:t>Möjlighet finns att utföra visst arbete i egen regi (dock ej installation av pumpstationen). Avtalas direkt med Bjarne/entreprenören vid kontakt.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11111"/>
              <a:buChar char="•"/>
            </a:pPr>
            <a:r>
              <a:rPr lang="sv-SE" sz="4500"/>
              <a:t>Pumpstation och monteringsmaterial samt arbete (med ROT-avdrag) faktureras fastighetsägarna direkt. Går ej genom VA-föreningen.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11111"/>
              <a:buChar char="•"/>
            </a:pPr>
            <a:r>
              <a:rPr lang="sv-SE" sz="4500"/>
              <a:t>Fastighetsägare äger och ansvarar för fastighetsinstallationer. Garantitiden är X år för pumpstationen och prel. 6 år för vattenmätaren.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11111"/>
              <a:buChar char="•"/>
            </a:pPr>
            <a:r>
              <a:rPr lang="sv-SE" sz="4500"/>
              <a:t>Mer information finns på flaton.se och kan även erhållas av Mats Martinsson</a:t>
            </a:r>
            <a:endParaRPr/>
          </a:p>
        </p:txBody>
      </p:sp>
      <p:sp>
        <p:nvSpPr>
          <p:cNvPr id="466" name="Google Shape;466;p19"/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4185" y="3958475"/>
            <a:ext cx="4135232" cy="275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Vad kostar fastighetsinstallationerna?</a:t>
            </a:r>
            <a:endParaRPr/>
          </a:p>
        </p:txBody>
      </p:sp>
      <p:sp>
        <p:nvSpPr>
          <p:cNvPr id="473" name="Google Shape;473;p46"/>
          <p:cNvSpPr txBox="1">
            <a:spLocks noGrp="1"/>
          </p:cNvSpPr>
          <p:nvPr>
            <p:ph type="body" idx="1"/>
          </p:nvPr>
        </p:nvSpPr>
        <p:spPr>
          <a:xfrm>
            <a:off x="368414" y="1529062"/>
            <a:ext cx="9048855" cy="49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220"/>
              <a:buChar char="•"/>
            </a:pPr>
            <a:r>
              <a:rPr lang="sv-SE"/>
              <a:t>Pumpstation finns i tre varianter.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81081"/>
              <a:buFont typeface="Arial"/>
              <a:buChar char="⁃"/>
            </a:pPr>
            <a:r>
              <a:rPr lang="sv-SE" b="1"/>
              <a:t>LPS 2000E. </a:t>
            </a:r>
            <a:r>
              <a:rPr lang="sv-SE"/>
              <a:t>Normalstationen. Pris; 36 875 kr inkl moms</a:t>
            </a:r>
            <a:r>
              <a:rPr lang="sv-SE" b="1"/>
              <a:t> 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Arial"/>
              <a:buChar char="⁃"/>
            </a:pPr>
            <a:r>
              <a:rPr lang="sv-SE" b="1"/>
              <a:t>LPS 2000EIV2. </a:t>
            </a:r>
            <a:r>
              <a:rPr lang="sv-SE"/>
              <a:t>Lågbyggd station med uppvärmning. Pris; 44 375 kr inkl moms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Arial"/>
              <a:buChar char="⁃"/>
            </a:pPr>
            <a:r>
              <a:rPr lang="sv-SE" b="1"/>
              <a:t>LPS 2000EX. S</a:t>
            </a:r>
            <a:r>
              <a:rPr lang="sv-SE"/>
              <a:t>om LPS 2000E men med  större sump. Pris; 48 125 kr inkl moms</a:t>
            </a:r>
            <a:r>
              <a:rPr lang="sv-SE" b="1"/>
              <a:t> 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sv-SE"/>
              <a:t>Installationsmaterial för vattenmätare kostar från ca 5000 kr inkl moms (konsol, avstängningsventiler, tryckreducering).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sv-SE"/>
              <a:t>Vattenmätare ingår i insatsen och faktureras ej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sv-SE"/>
              <a:t>Övrigt installationsmaterial (slangar, rör, kopplingar, kabel etc) samt arbetet är beroende på fastighetens förutsättningar och diskuteras direkt med entreprenören när han tar kontakt</a:t>
            </a:r>
            <a:endParaRPr/>
          </a:p>
        </p:txBody>
      </p:sp>
      <p:sp>
        <p:nvSpPr>
          <p:cNvPr id="5" name="Google Shape;466;p19">
            <a:extLst>
              <a:ext uri="{FF2B5EF4-FFF2-40B4-BE49-F238E27FC236}">
                <a16:creationId xmlns:a16="http://schemas.microsoft.com/office/drawing/2014/main" id="{405ED9DE-0203-B94E-B148-74C9AB28E630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v-SE" sz="3600"/>
              <a:t>Medlemsförslag: Ängsblommor över grävningsstråk?</a:t>
            </a:r>
            <a:endParaRPr/>
          </a:p>
        </p:txBody>
      </p:sp>
      <p:sp>
        <p:nvSpPr>
          <p:cNvPr id="480" name="Google Shape;48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Katinka Bille har tagit in prisuppgift från en fröfirma för sådd av ängsblommor över grävningsstråken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Kostnad 8kr/m</a:t>
            </a:r>
            <a:r>
              <a:rPr lang="sv-SE" baseline="30000"/>
              <a:t>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Bedömd yta 2 000 kvm (Cirka 16 000 kr)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Förslag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VA-föreningen informerar sina medlemmar, och att dom får anmäla i förväg hur mycket frö som vill beställas (privat köp) 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centralt inköp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VA-föreningens medlemmar får komma vid lämpligt tillfälle till skolan och köpa sina beställda fröer, för att sedan så på ängar och stråk (viss samordning i sådden avseende tidpunkt och områden kommer krävas)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Katinka söker bidrag parallellt</a:t>
            </a:r>
            <a:endParaRPr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Hur många medlemmar är intresserade av att vara här i april-maj för detta? Föreningen Flatön?</a:t>
            </a:r>
            <a:endParaRPr/>
          </a:p>
        </p:txBody>
      </p:sp>
      <p:sp>
        <p:nvSpPr>
          <p:cNvPr id="5" name="Google Shape;466;p19">
            <a:extLst>
              <a:ext uri="{FF2B5EF4-FFF2-40B4-BE49-F238E27FC236}">
                <a16:creationId xmlns:a16="http://schemas.microsoft.com/office/drawing/2014/main" id="{413DB82F-76D6-124D-8ADC-A1E7046A7F8B}"/>
              </a:ext>
            </a:extLst>
          </p:cNvPr>
          <p:cNvSpPr txBox="1"/>
          <p:nvPr/>
        </p:nvSpPr>
        <p:spPr>
          <a:xfrm>
            <a:off x="80129" y="58223"/>
            <a:ext cx="1218026" cy="3692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Gunnar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Status på analys för senare etapp</a:t>
            </a:r>
            <a:endParaRPr/>
          </a:p>
        </p:txBody>
      </p:sp>
      <p:sp>
        <p:nvSpPr>
          <p:cNvPr id="494" name="Google Shape;49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Ledningslängd: 			Cirka 7 km *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Tillkommande stickledningslängd: 	Cirka 3-5 km *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Antal medlemmar: 		124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Antal intresserade: 		130 totalt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/>
              <a:t>Kontaktpersoner</a:t>
            </a:r>
            <a:endParaRPr sz="2000"/>
          </a:p>
        </p:txBody>
      </p:sp>
      <p:sp>
        <p:nvSpPr>
          <p:cNvPr id="495" name="Google Shape;495;p22"/>
          <p:cNvSpPr txBox="1"/>
          <p:nvPr/>
        </p:nvSpPr>
        <p:spPr>
          <a:xfrm>
            <a:off x="6754519" y="6550223"/>
            <a:ext cx="2118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endast kartbedömningar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2"/>
          <p:cNvSpPr txBox="1"/>
          <p:nvPr/>
        </p:nvSpPr>
        <p:spPr>
          <a:xfrm>
            <a:off x="1092200" y="4603374"/>
            <a:ext cx="71755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Kila		Sören Ericsson, Per Olof Borgström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Traneviken	Björn Svensson, Anders Dahl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000"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Bua		</a:t>
            </a:r>
            <a:r>
              <a:rPr lang="sv-SE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Ingemar Spindel, Bo 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Dahlberg, Kjell Johansson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Kasen-Kastet	Björn Fager, Jan Svensson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2"/>
          <p:cNvSpPr txBox="1"/>
          <p:nvPr/>
        </p:nvSpPr>
        <p:spPr>
          <a:xfrm>
            <a:off x="6096000" y="1813912"/>
            <a:ext cx="6019800" cy="208498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4625" marR="0" lvl="0" indent="-1746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Värva fastigheter genom information, grannpåverkan, i syfte att möjliggöra en andra etapp i VA-nätsetableringen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4625" marR="0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Projektledarna aktiva och sammanhållande för respektive område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4625" marR="0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Projektledarna samverkar med föreningens styrelse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4625" marR="0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Föreningen skall kunna ta beslut efter sommaren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2"/>
          <p:cNvSpPr txBox="1"/>
          <p:nvPr/>
        </p:nvSpPr>
        <p:spPr>
          <a:xfrm>
            <a:off x="5994400" y="1483281"/>
            <a:ext cx="9926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Uppdrag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2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-168057" y="2254626"/>
            <a:ext cx="609600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277" y="1691231"/>
            <a:ext cx="7682630" cy="480164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3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-SE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Potentiellt tillkommande etapp     </a:t>
            </a:r>
            <a:r>
              <a:rPr lang="sv-SE" sz="43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(kartskiss 2022-03-18)</a:t>
            </a:r>
            <a:endParaRPr sz="6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3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513" name="Google Shape;51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514" name="Google Shape;514;p24"/>
          <p:cNvSpPr/>
          <p:nvPr/>
        </p:nvSpPr>
        <p:spPr>
          <a:xfrm>
            <a:off x="682581" y="4791842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Beslutspunkter</a:t>
            </a:r>
            <a:endParaRPr/>
          </a:p>
        </p:txBody>
      </p:sp>
      <p:sp>
        <p:nvSpPr>
          <p:cNvPr id="520" name="Google Shape;52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1366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sv-SE" sz="2400"/>
              <a:t>Fastställande av medlemsavgift och andra avgifter för kommande verksamhetsår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Årsavgift 2022: 400 kr (</a:t>
            </a:r>
            <a:r>
              <a:rPr lang="sv-SE" sz="2000" i="1"/>
              <a:t>administration, drift &amp; underhåll</a:t>
            </a:r>
            <a:r>
              <a:rPr lang="sv-SE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Ny kapitalinsats för VA-etableringen (</a:t>
            </a:r>
            <a:r>
              <a:rPr lang="sv-SE" sz="2000" i="1"/>
              <a:t>30 000 resp. 11 000 kr den 31/5</a:t>
            </a:r>
            <a:r>
              <a:rPr lang="sv-SE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sv-SE" sz="2000"/>
              <a:t>Föreningen debiterar medlemmarna 45 810 kr per B/E för kommunal anslutningsavgift i tre omgångar under året. För område 1 (</a:t>
            </a:r>
            <a:r>
              <a:rPr lang="sv-SE" sz="2000" i="1"/>
              <a:t>Råholmen, Svarteskär, Hagen, Korsgård</a:t>
            </a:r>
            <a:r>
              <a:rPr lang="sv-SE" sz="2000"/>
              <a:t>) sker debiteringen den 31/5.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Kostnadsfördelning med eventuell etapp 2 (</a:t>
            </a:r>
            <a:r>
              <a:rPr lang="sv-SE" sz="2000" i="1"/>
              <a:t>sjöledning till Korsgård/(Antal fastigheter i Etapp 1 + Etapp 2)</a:t>
            </a:r>
            <a:r>
              <a:rPr lang="sv-SE" sz="2000"/>
              <a:t>).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Arvoden till styrelsen samt revisorer: 0 kr, men rätt till reseersättning vid tjänsteresa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sv-SE" sz="2400"/>
              <a:t>Val av: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2 styrelseledamöter (2 år): Anders Andersson &amp; Gunnar Hörding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2 suppleanter (2 år): Sven Jansson &amp; Henrik Lindh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2 revisorer (1 år): Jens Magnusson &amp; Ingela Frövén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2 valberedning (1 år): Andreas Tollbom &amp; Ann-Marie Nordling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sv-SE" sz="2400"/>
              <a:t>Inkomna motioner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 sz="2000"/>
              <a:t>Blomsådd</a:t>
            </a:r>
            <a:endParaRPr/>
          </a:p>
          <a:p>
            <a:pPr marL="514350" lvl="0" indent="-3733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526" name="Google Shape;52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527" name="Google Shape;527;p26"/>
          <p:cNvSpPr/>
          <p:nvPr/>
        </p:nvSpPr>
        <p:spPr>
          <a:xfrm>
            <a:off x="682581" y="518536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534" name="Google Shape;534;p27"/>
          <p:cNvSpPr/>
          <p:nvPr/>
        </p:nvSpPr>
        <p:spPr>
          <a:xfrm>
            <a:off x="682581" y="556636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Mötets avslutande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113" name="Google Shape;113;p2"/>
          <p:cNvSpPr/>
          <p:nvPr/>
        </p:nvSpPr>
        <p:spPr>
          <a:xfrm>
            <a:off x="682581" y="17869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Avloppspumpar</a:t>
            </a:r>
            <a:endParaRPr/>
          </a:p>
        </p:txBody>
      </p:sp>
      <p:pic>
        <p:nvPicPr>
          <p:cNvPr id="541" name="Google Shape;541;p28" descr="En bild som visar text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49" y="1825625"/>
            <a:ext cx="4944936" cy="18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8" descr="En bild som visar text&#10;&#10;Automatiskt genererad beskriv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149" y="3839657"/>
            <a:ext cx="4948190" cy="233730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8"/>
          <p:cNvSpPr/>
          <p:nvPr/>
        </p:nvSpPr>
        <p:spPr>
          <a:xfrm>
            <a:off x="5129085" y="1825625"/>
            <a:ext cx="6831534" cy="180057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6EDE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Tankens dimensionsstandard är 2,6 meter från topp till botten.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källare kan anslutas direkt till avloppspumpstationen.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 och utlopp ligger på frostfritt djup i södra och mellersta Sverige.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Går enkelt att förhöja tanken för frostfritt djup i norra Sverige.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Tillverkad i miljövänlig polyeten och har ett skyddande lock.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Luktfrihet – En midja i tanken som pumpen täpper till.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8"/>
          <p:cNvSpPr/>
          <p:nvPr/>
        </p:nvSpPr>
        <p:spPr>
          <a:xfrm>
            <a:off x="5129085" y="3832983"/>
            <a:ext cx="6831534" cy="23439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6EDE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Lågbyggd tank med en totalhöjd på 1,5 meter.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Lätt att placera tanken i eller på marken, en krypgrund eller annan väderbeständig plats utan att utföra dyra sprängningar.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Tillverkad i dubbelväggig miljövänlig polyeten med ett isolerande mellanskikt, samt termostatstyrt frostskydd.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Löstagbar isolerkåpa.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Luktfrihet – En midja i tanken som pumpen täpper till.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8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Kommande etapp</a:t>
            </a:r>
            <a:endParaRPr/>
          </a:p>
        </p:txBody>
      </p:sp>
      <p:sp>
        <p:nvSpPr>
          <p:cNvPr id="487" name="Google Shape;48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Föreningens styrelse träffade 2021-08-08 fastighetsägare i Kila, Bua, Kasen &amp; Traneviken  med flera, som inte ingår i nuvarande etapp, för dialog kring presumtiv kommande etapp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Mötet beslutade att initiera en tillkommande projektgrupp för övriga områden, som kompletterar nuvarande styrelse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Ny etapp planeras, där Tranevikens samfällighet ingår, och där anslutningskostnad för boende där i princip kan liknas vid Persängs, och för övriga jämställas med oss/de som bor utanför Persäng (</a:t>
            </a:r>
            <a:r>
              <a:rPr lang="sv-SE" i="1"/>
              <a:t>och således inte har ett befintligt nät av VA inom samfälligheten</a:t>
            </a:r>
            <a:r>
              <a:rPr lang="sv-SE"/>
              <a:t>). Styrelsens förslag är att för Traneviken utgå ifrån att: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en ny etapp skall inte öka kostnaden för medlemmar i tidigare etapper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anslutning i ny etapp utanför Traneviken skall ha samma prislapp som för den första etappen utanför Persäng, dvs "solidarisk kostnadsfördelning”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vi tar föreningsbeslut om ny etapp efter sommaren 2022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Detta skulle i sådana fall, indikativt, innebära att varje ny fastighet utanför Traneviken betalar cirka 300 000 kr, varav cirka 150 000 kr för VA-nätet och resterande belopp för pumpbrunn, kommunala avgifter samt arbete på egen tomt (enligt tidigare presenterad kostnadskalkyl).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SE"/>
              <a:t>Traneviken, som planerar bygga eget nät inom området enligt Persängs-upplägget, ansluter såväl vatten som avlopp till en plats intill deras nuvarande vattentäkt, och Tranevikens 60 fastigheter kan då teckna ett anslutningsavtal med föreningen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488" name="Google Shape;488;p21"/>
          <p:cNvSpPr txBox="1"/>
          <p:nvPr/>
        </p:nvSpPr>
        <p:spPr>
          <a:xfrm>
            <a:off x="9919234" y="57348"/>
            <a:ext cx="2162838" cy="307777"/>
          </a:xfrm>
          <a:prstGeom prst="rect">
            <a:avLst/>
          </a:prstGeom>
          <a:noFill/>
          <a:ln w="9525" cap="flat" cmpd="sng">
            <a:solidFill>
              <a:srgbClr val="026F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Informationspunkt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127" name="Google Shape;127;p4"/>
          <p:cNvSpPr/>
          <p:nvPr/>
        </p:nvSpPr>
        <p:spPr>
          <a:xfrm>
            <a:off x="682581" y="21679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682581" y="25489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682581" y="29299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682581" y="32982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C7F45-D428-2D41-B038-755CFC46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Deltagarförteckning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CAD811-9139-FA40-B7A2-A033A3DB1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Mejla</a:t>
            </a:r>
            <a:r>
              <a:rPr lang="en-US" dirty="0"/>
              <a:t> </a:t>
            </a:r>
            <a:r>
              <a:rPr lang="en-US" dirty="0" err="1"/>
              <a:t>vilken</a:t>
            </a:r>
            <a:r>
              <a:rPr lang="en-US" dirty="0"/>
              <a:t> </a:t>
            </a:r>
            <a:r>
              <a:rPr lang="en-US" dirty="0" err="1"/>
              <a:t>fastighet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representerar</a:t>
            </a:r>
            <a:r>
              <a:rPr lang="en-US" dirty="0"/>
              <a:t> till </a:t>
            </a:r>
            <a:r>
              <a:rPr lang="en-US" dirty="0">
                <a:hlinkClick r:id="rId2"/>
              </a:rPr>
              <a:t>va@flaton.se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7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Dagordning för Flatö VA-förening </a:t>
            </a:r>
            <a:br>
              <a:rPr lang="sv-SE"/>
            </a:br>
            <a:r>
              <a:rPr lang="sv-SE" sz="3100"/>
              <a:t>Ordinarie årsstämma 2022 digital - 2022-04-09 kl 14:00</a:t>
            </a:r>
            <a:endParaRPr/>
          </a:p>
        </p:txBody>
      </p:sp>
      <p:sp>
        <p:nvSpPr>
          <p:cNvPr id="154" name="Google Shape;154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öppnande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mötets ordförande och protokollförare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Val av två (2) justeringsmän, tillika rösträknare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dagordning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Fastställande av röstlängd (närvarolista)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behöriga utlysande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Verksamhetsberättelse med ekonomisk redovisning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Presentation av genomförd och planerad verksamhet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Beslutspunkter 				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Var protokollet kommer att finnas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v-SE" sz="1800"/>
              <a:t>Årsmötets avslutande</a:t>
            </a: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682581" y="3666588"/>
            <a:ext cx="6697013" cy="363783"/>
          </a:xfrm>
          <a:prstGeom prst="rect">
            <a:avLst/>
          </a:prstGeom>
          <a:noFill/>
          <a:ln w="3175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3210</Words>
  <Application>Microsoft Office PowerPoint</Application>
  <PresentationFormat>Bredbild</PresentationFormat>
  <Paragraphs>487</Paragraphs>
  <Slides>31</Slides>
  <Notes>29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Office-tema</vt:lpstr>
      <vt:lpstr>Flatö VA förening</vt:lpstr>
      <vt:lpstr>Styrelsen</vt:lpstr>
      <vt:lpstr>Dagordning för Flatö VA-förening  Ordinarie årsstämma 2022 digital - 2022-04-09 kl 14:00</vt:lpstr>
      <vt:lpstr>Dagordning för Flatö VA-förening  Ordinarie årsstämma 2022 digital - 2022-04-09 kl 14:00</vt:lpstr>
      <vt:lpstr>Dagordning för Flatö VA-förening  Ordinarie årsstämma 2022 digital - 2022-04-09 kl 14:00</vt:lpstr>
      <vt:lpstr>Dagordning för Flatö VA-förening  Ordinarie årsstämma 2022 digital - 2022-04-09 kl 14:00</vt:lpstr>
      <vt:lpstr>Dagordning för Flatö VA-förening  Ordinarie årsstämma 2022 digital - 2022-04-09 kl 14:00</vt:lpstr>
      <vt:lpstr>Deltagarförteckning</vt:lpstr>
      <vt:lpstr>Dagordning för Flatö VA-förening  Ordinarie årsstämma 2022 digital - 2022-04-09 kl 14:00</vt:lpstr>
      <vt:lpstr>Dagordning för Flatö VA-förening  Ordinarie årsstämma 2022 digital - 2022-04-09 kl 14:00</vt:lpstr>
      <vt:lpstr>Verksamhetsberättelse för årsredovisning</vt:lpstr>
      <vt:lpstr>PowerPoint-presentation</vt:lpstr>
      <vt:lpstr>Översikt Ekonomi (YTD april, 8)</vt:lpstr>
      <vt:lpstr>Dagordning för Flatö VA-förening  Ordinarie årsstämma 2022 digital - 2022-04-09 kl 14:00</vt:lpstr>
      <vt:lpstr>PowerPoint-presentation</vt:lpstr>
      <vt:lpstr>Övergripande tidplan (indikativ)</vt:lpstr>
      <vt:lpstr>Kostnadsindikationer för nuvarande etapp (inklusive moms) vår projektbudget baserad på det vi vet nu. </vt:lpstr>
      <vt:lpstr>Övergripande tidplan (indikativ)</vt:lpstr>
      <vt:lpstr>Status på entreprenaden</vt:lpstr>
      <vt:lpstr>PowerPoint-presentation</vt:lpstr>
      <vt:lpstr>Vad händer med installation i egen fastighet?</vt:lpstr>
      <vt:lpstr>Vad kostar fastighetsinstallationerna?</vt:lpstr>
      <vt:lpstr>Medlemsförslag: Ängsblommor över grävningsstråk?</vt:lpstr>
      <vt:lpstr>Status på analys för senare etapp</vt:lpstr>
      <vt:lpstr>PowerPoint-presentation</vt:lpstr>
      <vt:lpstr>Dagordning för Flatö VA-förening  Ordinarie årsstämma 2022 digital - 2022-04-09 kl 14:00</vt:lpstr>
      <vt:lpstr>Beslutspunkter</vt:lpstr>
      <vt:lpstr>Dagordning för Flatö VA-förening  Ordinarie årsstämma 2022 digital - 2022-04-09 kl 14:00</vt:lpstr>
      <vt:lpstr>Dagordning för Flatö VA-förening  Ordinarie årsstämma 2022 digital - 2022-04-09 kl 14:00</vt:lpstr>
      <vt:lpstr>Avloppspumpar</vt:lpstr>
      <vt:lpstr>Kommande etapp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Flatö VA förening</dc:title>
  <dc:creator>Fredrik Hallberg</dc:creator>
  <cp:lastModifiedBy>Berit och Lars Normark</cp:lastModifiedBy>
  <cp:revision>9</cp:revision>
  <dcterms:created xsi:type="dcterms:W3CDTF">2020-05-17T15:43:56Z</dcterms:created>
  <dcterms:modified xsi:type="dcterms:W3CDTF">2022-04-19T06:23:14Z</dcterms:modified>
</cp:coreProperties>
</file>